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8" r:id="rId2"/>
  </p:sldIdLst>
  <p:sldSz cx="43891200" cy="32918400"/>
  <p:notesSz cx="6858000" cy="9144000"/>
  <p:embeddedFontLst>
    <p:embeddedFont>
      <p:font typeface="Amaranth" panose="02000503050000020004" pitchFamily="2" charset="77"/>
      <p:regular r:id="rId3"/>
    </p:embeddedFont>
    <p:embeddedFont>
      <p:font typeface="Calibri" panose="020F0502020204030204" pitchFamily="34" charset="0"/>
      <p:regular r:id="rId4"/>
      <p:bold r:id="rId5"/>
      <p:italic r:id="rId6"/>
      <p:boldItalic r:id="rId7"/>
    </p:embeddedFont>
    <p:embeddedFont>
      <p:font typeface="Titillium Web" pitchFamily="2" charset="77"/>
      <p:regular r:id="rId8"/>
      <p:bold r:id="rId9"/>
      <p:italic r:id="rId10"/>
      <p:boldItalic r:id="rId11"/>
    </p:embeddedFont>
    <p:embeddedFont>
      <p:font typeface="Ubuntu" panose="020B0504030602030204" pitchFamily="34" charset="0"/>
      <p:regular r:id="rId12"/>
      <p:bold r:id="rId13"/>
      <p:italic r:id="rId14"/>
      <p:boldItalic r:id="rId15"/>
    </p:embeddedFont>
  </p:embeddedFontLst>
  <p:custDataLst>
    <p:tags r:id="rId16"/>
  </p:custDataLst>
  <p:defaultTextStyle>
    <a:defPPr>
      <a:defRPr lang="en-US"/>
    </a:defPPr>
    <a:lvl1pPr marL="0" algn="l" defTabSz="5607979" rtl="0" eaLnBrk="1" latinLnBrk="0" hangingPunct="1">
      <a:defRPr sz="11000" kern="1200">
        <a:solidFill>
          <a:schemeClr val="tx1"/>
        </a:solidFill>
        <a:latin typeface="+mn-lt"/>
        <a:ea typeface="+mn-ea"/>
        <a:cs typeface="+mn-cs"/>
      </a:defRPr>
    </a:lvl1pPr>
    <a:lvl2pPr marL="2803989" algn="l" defTabSz="5607979" rtl="0" eaLnBrk="1" latinLnBrk="0" hangingPunct="1">
      <a:defRPr sz="11000" kern="1200">
        <a:solidFill>
          <a:schemeClr val="tx1"/>
        </a:solidFill>
        <a:latin typeface="+mn-lt"/>
        <a:ea typeface="+mn-ea"/>
        <a:cs typeface="+mn-cs"/>
      </a:defRPr>
    </a:lvl2pPr>
    <a:lvl3pPr marL="5607979" algn="l" defTabSz="5607979" rtl="0" eaLnBrk="1" latinLnBrk="0" hangingPunct="1">
      <a:defRPr sz="11000" kern="1200">
        <a:solidFill>
          <a:schemeClr val="tx1"/>
        </a:solidFill>
        <a:latin typeface="+mn-lt"/>
        <a:ea typeface="+mn-ea"/>
        <a:cs typeface="+mn-cs"/>
      </a:defRPr>
    </a:lvl3pPr>
    <a:lvl4pPr marL="8411968" algn="l" defTabSz="5607979" rtl="0" eaLnBrk="1" latinLnBrk="0" hangingPunct="1">
      <a:defRPr sz="11000" kern="1200">
        <a:solidFill>
          <a:schemeClr val="tx1"/>
        </a:solidFill>
        <a:latin typeface="+mn-lt"/>
        <a:ea typeface="+mn-ea"/>
        <a:cs typeface="+mn-cs"/>
      </a:defRPr>
    </a:lvl4pPr>
    <a:lvl5pPr marL="11215957" algn="l" defTabSz="5607979" rtl="0" eaLnBrk="1" latinLnBrk="0" hangingPunct="1">
      <a:defRPr sz="11000" kern="1200">
        <a:solidFill>
          <a:schemeClr val="tx1"/>
        </a:solidFill>
        <a:latin typeface="+mn-lt"/>
        <a:ea typeface="+mn-ea"/>
        <a:cs typeface="+mn-cs"/>
      </a:defRPr>
    </a:lvl5pPr>
    <a:lvl6pPr marL="14019947" algn="l" defTabSz="5607979" rtl="0" eaLnBrk="1" latinLnBrk="0" hangingPunct="1">
      <a:defRPr sz="11000" kern="1200">
        <a:solidFill>
          <a:schemeClr val="tx1"/>
        </a:solidFill>
        <a:latin typeface="+mn-lt"/>
        <a:ea typeface="+mn-ea"/>
        <a:cs typeface="+mn-cs"/>
      </a:defRPr>
    </a:lvl6pPr>
    <a:lvl7pPr marL="16823936" algn="l" defTabSz="5607979" rtl="0" eaLnBrk="1" latinLnBrk="0" hangingPunct="1">
      <a:defRPr sz="11000" kern="1200">
        <a:solidFill>
          <a:schemeClr val="tx1"/>
        </a:solidFill>
        <a:latin typeface="+mn-lt"/>
        <a:ea typeface="+mn-ea"/>
        <a:cs typeface="+mn-cs"/>
      </a:defRPr>
    </a:lvl7pPr>
    <a:lvl8pPr marL="19627924" algn="l" defTabSz="5607979" rtl="0" eaLnBrk="1" latinLnBrk="0" hangingPunct="1">
      <a:defRPr sz="11000" kern="1200">
        <a:solidFill>
          <a:schemeClr val="tx1"/>
        </a:solidFill>
        <a:latin typeface="+mn-lt"/>
        <a:ea typeface="+mn-ea"/>
        <a:cs typeface="+mn-cs"/>
      </a:defRPr>
    </a:lvl8pPr>
    <a:lvl9pPr marL="22431915" algn="l" defTabSz="5607979" rtl="0" eaLnBrk="1" latinLnBrk="0" hangingPunct="1">
      <a:defRPr sz="11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1618"/>
    <p:restoredTop sz="93895"/>
  </p:normalViewPr>
  <p:slideViewPr>
    <p:cSldViewPr>
      <p:cViewPr>
        <p:scale>
          <a:sx n="36" d="100"/>
          <a:sy n="36" d="100"/>
        </p:scale>
        <p:origin x="2016" y="168"/>
      </p:cViewPr>
      <p:guideLst>
        <p:guide orient="horz" pos="10368"/>
        <p:guide pos="13824"/>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font" Target="fonts/font11.fntdata"/><Relationship Id="rId18" Type="http://schemas.openxmlformats.org/officeDocument/2006/relationships/viewProps" Target="viewProps.xml"/><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font" Target="fonts/font10.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font" Target="fonts/font9.fntdata"/><Relationship Id="rId5" Type="http://schemas.openxmlformats.org/officeDocument/2006/relationships/font" Target="fonts/font3.fntdata"/><Relationship Id="rId15" Type="http://schemas.openxmlformats.org/officeDocument/2006/relationships/font" Target="fonts/font13.fntdata"/><Relationship Id="rId10" Type="http://schemas.openxmlformats.org/officeDocument/2006/relationships/font" Target="fonts/font8.fntdata"/><Relationship Id="rId19" Type="http://schemas.openxmlformats.org/officeDocument/2006/relationships/theme" Target="theme/theme1.xml"/><Relationship Id="rId4" Type="http://schemas.openxmlformats.org/officeDocument/2006/relationships/font" Target="fonts/font2.fntdata"/><Relationship Id="rId9" Type="http://schemas.openxmlformats.org/officeDocument/2006/relationships/font" Target="fonts/font7.fntdata"/><Relationship Id="rId14" Type="http://schemas.openxmlformats.org/officeDocument/2006/relationships/font" Target="fonts/font12.fntdata"/></Relationships>
</file>

<file path=ppt/charts/_rels/chart1.xml.rels><?xml version="1.0" encoding="UTF-8" standalone="yes"?>
<Relationships xmlns="http://schemas.openxmlformats.org/package/2006/relationships"><Relationship Id="rId3" Type="http://schemas.openxmlformats.org/officeDocument/2006/relationships/oleObject" Target="file:////Users/ceciliacole/Desktop/graphs%20scm.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Amount</a:t>
            </a:r>
            <a:r>
              <a:rPr lang="en-US" baseline="0" dirty="0"/>
              <a:t> of Weeds Per Species</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rgbClr val="9A89E7"/>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'[graphs scm.xlsx]Sheet1'!$T$6:$Z$6</c:f>
              <c:strCache>
                <c:ptCount val="7"/>
                <c:pt idx="0">
                  <c:v>Barnyard Grass</c:v>
                </c:pt>
                <c:pt idx="1">
                  <c:v>Lambs Quarter</c:v>
                </c:pt>
                <c:pt idx="2">
                  <c:v>Foxtail Grass</c:v>
                </c:pt>
                <c:pt idx="3">
                  <c:v>Night shade</c:v>
                </c:pt>
                <c:pt idx="4">
                  <c:v>Purslane</c:v>
                </c:pt>
                <c:pt idx="5">
                  <c:v>Red Rooted Amaranth</c:v>
                </c:pt>
                <c:pt idx="6">
                  <c:v>Unidentified</c:v>
                </c:pt>
              </c:strCache>
            </c:strRef>
          </c:cat>
          <c:val>
            <c:numRef>
              <c:f>'[graphs scm.xlsx]Sheet1'!$T$7:$Z$7</c:f>
              <c:numCache>
                <c:formatCode>General</c:formatCode>
                <c:ptCount val="7"/>
                <c:pt idx="0">
                  <c:v>162</c:v>
                </c:pt>
                <c:pt idx="1">
                  <c:v>88</c:v>
                </c:pt>
                <c:pt idx="2">
                  <c:v>83</c:v>
                </c:pt>
                <c:pt idx="3">
                  <c:v>39</c:v>
                </c:pt>
                <c:pt idx="4">
                  <c:v>32</c:v>
                </c:pt>
                <c:pt idx="5">
                  <c:v>8</c:v>
                </c:pt>
                <c:pt idx="6">
                  <c:v>4</c:v>
                </c:pt>
              </c:numCache>
            </c:numRef>
          </c:val>
          <c:extLst>
            <c:ext xmlns:c16="http://schemas.microsoft.com/office/drawing/2014/chart" uri="{C3380CC4-5D6E-409C-BE32-E72D297353CC}">
              <c16:uniqueId val="{00000000-E333-094F-8F5D-3C257583FEB1}"/>
            </c:ext>
          </c:extLst>
        </c:ser>
        <c:dLbls>
          <c:dLblPos val="inEnd"/>
          <c:showLegendKey val="0"/>
          <c:showVal val="1"/>
          <c:showCatName val="0"/>
          <c:showSerName val="0"/>
          <c:showPercent val="0"/>
          <c:showBubbleSize val="0"/>
        </c:dLbls>
        <c:gapWidth val="219"/>
        <c:overlap val="-27"/>
        <c:axId val="1094314127"/>
        <c:axId val="1094207935"/>
      </c:barChart>
      <c:catAx>
        <c:axId val="109431412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Name</a:t>
                </a:r>
                <a:r>
                  <a:rPr lang="en-US" baseline="0"/>
                  <a:t> of Species</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4207935"/>
        <c:crosses val="autoZero"/>
        <c:auto val="1"/>
        <c:lblAlgn val="ctr"/>
        <c:lblOffset val="100"/>
        <c:noMultiLvlLbl val="0"/>
      </c:catAx>
      <c:valAx>
        <c:axId val="1094207935"/>
        <c:scaling>
          <c:orientation val="minMax"/>
        </c:scaling>
        <c:delete val="0"/>
        <c:axPos val="l"/>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a:t>
                </a:r>
                <a:r>
                  <a:rPr lang="en-US" baseline="0" dirty="0"/>
                  <a:t> of Weeds per plot</a:t>
                </a:r>
                <a:endParaRPr lang="en-US"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4314127"/>
        <c:crosses val="autoZero"/>
        <c:crossBetween val="between"/>
      </c:valAx>
      <c:spPr>
        <a:noFill/>
        <a:ln>
          <a:noFill/>
        </a:ln>
        <a:effectLst/>
      </c:spPr>
    </c:plotArea>
    <c:plotVisOnly val="1"/>
    <c:dispBlanksAs val="gap"/>
    <c:showDLblsOverMax val="0"/>
  </c:chart>
  <c:spPr>
    <a:solidFill>
      <a:schemeClr val="bg1">
        <a:lumMod val="85000"/>
      </a:schemeClr>
    </a:soli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jpeg>
</file>

<file path=ppt/media/image2.png>
</file>

<file path=ppt/media/image3.jpeg>
</file>

<file path=ppt/media/image4.jpe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1" y="10226042"/>
            <a:ext cx="37307521" cy="7056120"/>
          </a:xfrm>
        </p:spPr>
        <p:txBody>
          <a:bodyPr/>
          <a:lstStyle/>
          <a:p>
            <a:r>
              <a:rPr lang="en-US"/>
              <a:t>Click to edit Master title style</a:t>
            </a:r>
          </a:p>
        </p:txBody>
      </p:sp>
      <p:sp>
        <p:nvSpPr>
          <p:cNvPr id="3" name="Subtitle 2"/>
          <p:cNvSpPr>
            <a:spLocks noGrp="1"/>
          </p:cNvSpPr>
          <p:nvPr>
            <p:ph type="subTitle" idx="1"/>
          </p:nvPr>
        </p:nvSpPr>
        <p:spPr>
          <a:xfrm>
            <a:off x="6583682" y="18653761"/>
            <a:ext cx="30723839" cy="8412480"/>
          </a:xfrm>
        </p:spPr>
        <p:txBody>
          <a:bodyPr/>
          <a:lstStyle>
            <a:lvl1pPr marL="0" indent="0" algn="ctr">
              <a:buNone/>
              <a:defRPr>
                <a:solidFill>
                  <a:schemeClr val="tx1">
                    <a:tint val="75000"/>
                  </a:schemeClr>
                </a:solidFill>
              </a:defRPr>
            </a:lvl1pPr>
            <a:lvl2pPr marL="2804068" indent="0" algn="ctr">
              <a:buNone/>
              <a:defRPr>
                <a:solidFill>
                  <a:schemeClr val="tx1">
                    <a:tint val="75000"/>
                  </a:schemeClr>
                </a:solidFill>
              </a:defRPr>
            </a:lvl2pPr>
            <a:lvl3pPr marL="5608136" indent="0" algn="ctr">
              <a:buNone/>
              <a:defRPr>
                <a:solidFill>
                  <a:schemeClr val="tx1">
                    <a:tint val="75000"/>
                  </a:schemeClr>
                </a:solidFill>
              </a:defRPr>
            </a:lvl3pPr>
            <a:lvl4pPr marL="8412204" indent="0" algn="ctr">
              <a:buNone/>
              <a:defRPr>
                <a:solidFill>
                  <a:schemeClr val="tx1">
                    <a:tint val="75000"/>
                  </a:schemeClr>
                </a:solidFill>
              </a:defRPr>
            </a:lvl4pPr>
            <a:lvl5pPr marL="11216272" indent="0" algn="ctr">
              <a:buNone/>
              <a:defRPr>
                <a:solidFill>
                  <a:schemeClr val="tx1">
                    <a:tint val="75000"/>
                  </a:schemeClr>
                </a:solidFill>
              </a:defRPr>
            </a:lvl5pPr>
            <a:lvl6pPr marL="14020340" indent="0" algn="ctr">
              <a:buNone/>
              <a:defRPr>
                <a:solidFill>
                  <a:schemeClr val="tx1">
                    <a:tint val="75000"/>
                  </a:schemeClr>
                </a:solidFill>
              </a:defRPr>
            </a:lvl6pPr>
            <a:lvl7pPr marL="16824407" indent="0" algn="ctr">
              <a:buNone/>
              <a:defRPr>
                <a:solidFill>
                  <a:schemeClr val="tx1">
                    <a:tint val="75000"/>
                  </a:schemeClr>
                </a:solidFill>
              </a:defRPr>
            </a:lvl7pPr>
            <a:lvl8pPr marL="19628474" indent="0" algn="ctr">
              <a:buNone/>
              <a:defRPr>
                <a:solidFill>
                  <a:schemeClr val="tx1">
                    <a:tint val="75000"/>
                  </a:schemeClr>
                </a:solidFill>
              </a:defRPr>
            </a:lvl8pPr>
            <a:lvl9pPr marL="22432543"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43CEBCA-7401-4C45-9EA2-96F31AFFE866}" type="datetimeFigureOut">
              <a:rPr lang="en-US" smtClean="0"/>
              <a:t>8/8/23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3297149895"/>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3CEBCA-7401-4C45-9EA2-96F31AFFE866}" type="datetimeFigureOut">
              <a:rPr lang="en-US" smtClean="0"/>
              <a:t>8/8/23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2728879955"/>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0" y="6324600"/>
            <a:ext cx="47404018" cy="13482065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5" y="6324600"/>
            <a:ext cx="141480542" cy="13482065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3CEBCA-7401-4C45-9EA2-96F31AFFE866}" type="datetimeFigureOut">
              <a:rPr lang="en-US" smtClean="0"/>
              <a:t>8/8/23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193885782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3CEBCA-7401-4C45-9EA2-96F31AFFE866}" type="datetimeFigureOut">
              <a:rPr lang="en-US" smtClean="0"/>
              <a:t>8/8/23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2995731567"/>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1"/>
            <a:ext cx="37307521" cy="6537960"/>
          </a:xfrm>
        </p:spPr>
        <p:txBody>
          <a:bodyPr anchor="t"/>
          <a:lstStyle>
            <a:lvl1pPr algn="l">
              <a:defRPr sz="24501" b="1" cap="all"/>
            </a:lvl1pPr>
          </a:lstStyle>
          <a:p>
            <a:r>
              <a:rPr lang="en-US"/>
              <a:t>Click to edit Master title style</a:t>
            </a:r>
          </a:p>
        </p:txBody>
      </p:sp>
      <p:sp>
        <p:nvSpPr>
          <p:cNvPr id="3" name="Text Placeholder 2"/>
          <p:cNvSpPr>
            <a:spLocks noGrp="1"/>
          </p:cNvSpPr>
          <p:nvPr>
            <p:ph type="body" idx="1"/>
          </p:nvPr>
        </p:nvSpPr>
        <p:spPr>
          <a:xfrm>
            <a:off x="3467102" y="13952229"/>
            <a:ext cx="37307521" cy="7200899"/>
          </a:xfrm>
        </p:spPr>
        <p:txBody>
          <a:bodyPr anchor="b"/>
          <a:lstStyle>
            <a:lvl1pPr marL="0" indent="0">
              <a:buNone/>
              <a:defRPr sz="12300">
                <a:solidFill>
                  <a:schemeClr val="tx1">
                    <a:tint val="75000"/>
                  </a:schemeClr>
                </a:solidFill>
              </a:defRPr>
            </a:lvl1pPr>
            <a:lvl2pPr marL="2804068" indent="0">
              <a:buNone/>
              <a:defRPr sz="11001">
                <a:solidFill>
                  <a:schemeClr val="tx1">
                    <a:tint val="75000"/>
                  </a:schemeClr>
                </a:solidFill>
              </a:defRPr>
            </a:lvl2pPr>
            <a:lvl3pPr marL="5608136" indent="0">
              <a:buNone/>
              <a:defRPr sz="9801">
                <a:solidFill>
                  <a:schemeClr val="tx1">
                    <a:tint val="75000"/>
                  </a:schemeClr>
                </a:solidFill>
              </a:defRPr>
            </a:lvl3pPr>
            <a:lvl4pPr marL="8412204" indent="0">
              <a:buNone/>
              <a:defRPr sz="8601">
                <a:solidFill>
                  <a:schemeClr val="tx1">
                    <a:tint val="75000"/>
                  </a:schemeClr>
                </a:solidFill>
              </a:defRPr>
            </a:lvl4pPr>
            <a:lvl5pPr marL="11216272" indent="0">
              <a:buNone/>
              <a:defRPr sz="8601">
                <a:solidFill>
                  <a:schemeClr val="tx1">
                    <a:tint val="75000"/>
                  </a:schemeClr>
                </a:solidFill>
              </a:defRPr>
            </a:lvl5pPr>
            <a:lvl6pPr marL="14020340" indent="0">
              <a:buNone/>
              <a:defRPr sz="8601">
                <a:solidFill>
                  <a:schemeClr val="tx1">
                    <a:tint val="75000"/>
                  </a:schemeClr>
                </a:solidFill>
              </a:defRPr>
            </a:lvl6pPr>
            <a:lvl7pPr marL="16824407" indent="0">
              <a:buNone/>
              <a:defRPr sz="8601">
                <a:solidFill>
                  <a:schemeClr val="tx1">
                    <a:tint val="75000"/>
                  </a:schemeClr>
                </a:solidFill>
              </a:defRPr>
            </a:lvl7pPr>
            <a:lvl8pPr marL="19628474" indent="0">
              <a:buNone/>
              <a:defRPr sz="8601">
                <a:solidFill>
                  <a:schemeClr val="tx1">
                    <a:tint val="75000"/>
                  </a:schemeClr>
                </a:solidFill>
              </a:defRPr>
            </a:lvl8pPr>
            <a:lvl9pPr marL="22432543" indent="0">
              <a:buNone/>
              <a:defRPr sz="8601">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3CEBCA-7401-4C45-9EA2-96F31AFFE866}" type="datetimeFigureOut">
              <a:rPr lang="en-US" smtClean="0"/>
              <a:t>8/8/23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1018934689"/>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3" y="36865561"/>
            <a:ext cx="94442279" cy="104279700"/>
          </a:xfrm>
        </p:spPr>
        <p:txBody>
          <a:bodyPr/>
          <a:lstStyle>
            <a:lvl1pPr>
              <a:defRPr sz="17101"/>
            </a:lvl1pPr>
            <a:lvl2pPr>
              <a:defRPr sz="14700"/>
            </a:lvl2pPr>
            <a:lvl3pPr>
              <a:defRPr sz="12300"/>
            </a:lvl3pPr>
            <a:lvl4pPr>
              <a:defRPr sz="11001"/>
            </a:lvl4pPr>
            <a:lvl5pPr>
              <a:defRPr sz="11001"/>
            </a:lvl5pPr>
            <a:lvl6pPr>
              <a:defRPr sz="11001"/>
            </a:lvl6pPr>
            <a:lvl7pPr>
              <a:defRPr sz="11001"/>
            </a:lvl7pPr>
            <a:lvl8pPr>
              <a:defRPr sz="11001"/>
            </a:lvl8pPr>
            <a:lvl9pPr>
              <a:defRPr sz="110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3" y="36865561"/>
            <a:ext cx="94442279" cy="104279700"/>
          </a:xfrm>
        </p:spPr>
        <p:txBody>
          <a:bodyPr/>
          <a:lstStyle>
            <a:lvl1pPr>
              <a:defRPr sz="17101"/>
            </a:lvl1pPr>
            <a:lvl2pPr>
              <a:defRPr sz="14700"/>
            </a:lvl2pPr>
            <a:lvl3pPr>
              <a:defRPr sz="12300"/>
            </a:lvl3pPr>
            <a:lvl4pPr>
              <a:defRPr sz="11001"/>
            </a:lvl4pPr>
            <a:lvl5pPr>
              <a:defRPr sz="11001"/>
            </a:lvl5pPr>
            <a:lvl6pPr>
              <a:defRPr sz="11001"/>
            </a:lvl6pPr>
            <a:lvl7pPr>
              <a:defRPr sz="11001"/>
            </a:lvl7pPr>
            <a:lvl8pPr>
              <a:defRPr sz="11001"/>
            </a:lvl8pPr>
            <a:lvl9pPr>
              <a:defRPr sz="110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43CEBCA-7401-4C45-9EA2-96F31AFFE866}" type="datetimeFigureOut">
              <a:rPr lang="en-US" smtClean="0"/>
              <a:t>8/8/23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369652193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2" y="1318262"/>
            <a:ext cx="39502079"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1" y="7368546"/>
            <a:ext cx="19392902" cy="3070859"/>
          </a:xfrm>
        </p:spPr>
        <p:txBody>
          <a:bodyPr anchor="b"/>
          <a:lstStyle>
            <a:lvl1pPr marL="0" indent="0">
              <a:buNone/>
              <a:defRPr sz="14700" b="1"/>
            </a:lvl1pPr>
            <a:lvl2pPr marL="2804068" indent="0">
              <a:buNone/>
              <a:defRPr sz="12300" b="1"/>
            </a:lvl2pPr>
            <a:lvl3pPr marL="5608136" indent="0">
              <a:buNone/>
              <a:defRPr sz="11001" b="1"/>
            </a:lvl3pPr>
            <a:lvl4pPr marL="8412204" indent="0">
              <a:buNone/>
              <a:defRPr sz="9801" b="1"/>
            </a:lvl4pPr>
            <a:lvl5pPr marL="11216272" indent="0">
              <a:buNone/>
              <a:defRPr sz="9801" b="1"/>
            </a:lvl5pPr>
            <a:lvl6pPr marL="14020340" indent="0">
              <a:buNone/>
              <a:defRPr sz="9801" b="1"/>
            </a:lvl6pPr>
            <a:lvl7pPr marL="16824407" indent="0">
              <a:buNone/>
              <a:defRPr sz="9801" b="1"/>
            </a:lvl7pPr>
            <a:lvl8pPr marL="19628474" indent="0">
              <a:buNone/>
              <a:defRPr sz="9801" b="1"/>
            </a:lvl8pPr>
            <a:lvl9pPr marL="22432543" indent="0">
              <a:buNone/>
              <a:defRPr sz="9801" b="1"/>
            </a:lvl9pPr>
          </a:lstStyle>
          <a:p>
            <a:pPr lvl="0"/>
            <a:r>
              <a:rPr lang="en-US"/>
              <a:t>Click to edit Master text styles</a:t>
            </a:r>
          </a:p>
        </p:txBody>
      </p:sp>
      <p:sp>
        <p:nvSpPr>
          <p:cNvPr id="4" name="Content Placeholder 3"/>
          <p:cNvSpPr>
            <a:spLocks noGrp="1"/>
          </p:cNvSpPr>
          <p:nvPr>
            <p:ph sz="half" idx="2"/>
          </p:nvPr>
        </p:nvSpPr>
        <p:spPr>
          <a:xfrm>
            <a:off x="2194561" y="10439401"/>
            <a:ext cx="19392902" cy="18966182"/>
          </a:xfrm>
        </p:spPr>
        <p:txBody>
          <a:bodyPr/>
          <a:lstStyle>
            <a:lvl1pPr>
              <a:defRPr sz="14700"/>
            </a:lvl1pPr>
            <a:lvl2pPr>
              <a:defRPr sz="12300"/>
            </a:lvl2pPr>
            <a:lvl3pPr>
              <a:defRPr sz="11001"/>
            </a:lvl3pPr>
            <a:lvl4pPr>
              <a:defRPr sz="9801"/>
            </a:lvl4pPr>
            <a:lvl5pPr>
              <a:defRPr sz="9801"/>
            </a:lvl5pPr>
            <a:lvl6pPr>
              <a:defRPr sz="9801"/>
            </a:lvl6pPr>
            <a:lvl7pPr>
              <a:defRPr sz="9801"/>
            </a:lvl7pPr>
            <a:lvl8pPr>
              <a:defRPr sz="9801"/>
            </a:lvl8pPr>
            <a:lvl9pPr>
              <a:defRPr sz="98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8546"/>
            <a:ext cx="19400520" cy="3070859"/>
          </a:xfrm>
        </p:spPr>
        <p:txBody>
          <a:bodyPr anchor="b"/>
          <a:lstStyle>
            <a:lvl1pPr marL="0" indent="0">
              <a:buNone/>
              <a:defRPr sz="14700" b="1"/>
            </a:lvl1pPr>
            <a:lvl2pPr marL="2804068" indent="0">
              <a:buNone/>
              <a:defRPr sz="12300" b="1"/>
            </a:lvl2pPr>
            <a:lvl3pPr marL="5608136" indent="0">
              <a:buNone/>
              <a:defRPr sz="11001" b="1"/>
            </a:lvl3pPr>
            <a:lvl4pPr marL="8412204" indent="0">
              <a:buNone/>
              <a:defRPr sz="9801" b="1"/>
            </a:lvl4pPr>
            <a:lvl5pPr marL="11216272" indent="0">
              <a:buNone/>
              <a:defRPr sz="9801" b="1"/>
            </a:lvl5pPr>
            <a:lvl6pPr marL="14020340" indent="0">
              <a:buNone/>
              <a:defRPr sz="9801" b="1"/>
            </a:lvl6pPr>
            <a:lvl7pPr marL="16824407" indent="0">
              <a:buNone/>
              <a:defRPr sz="9801" b="1"/>
            </a:lvl7pPr>
            <a:lvl8pPr marL="19628474" indent="0">
              <a:buNone/>
              <a:defRPr sz="9801" b="1"/>
            </a:lvl8pPr>
            <a:lvl9pPr marL="22432543" indent="0">
              <a:buNone/>
              <a:defRPr sz="9801" b="1"/>
            </a:lvl9pPr>
          </a:lstStyle>
          <a:p>
            <a:pPr lvl="0"/>
            <a:r>
              <a:rPr lang="en-US"/>
              <a:t>Click to edit Master text styles</a:t>
            </a:r>
          </a:p>
        </p:txBody>
      </p:sp>
      <p:sp>
        <p:nvSpPr>
          <p:cNvPr id="6" name="Content Placeholder 5"/>
          <p:cNvSpPr>
            <a:spLocks noGrp="1"/>
          </p:cNvSpPr>
          <p:nvPr>
            <p:ph sz="quarter" idx="4"/>
          </p:nvPr>
        </p:nvSpPr>
        <p:spPr>
          <a:xfrm>
            <a:off x="22296121" y="10439401"/>
            <a:ext cx="19400520" cy="18966182"/>
          </a:xfrm>
        </p:spPr>
        <p:txBody>
          <a:bodyPr/>
          <a:lstStyle>
            <a:lvl1pPr>
              <a:defRPr sz="14700"/>
            </a:lvl1pPr>
            <a:lvl2pPr>
              <a:defRPr sz="12300"/>
            </a:lvl2pPr>
            <a:lvl3pPr>
              <a:defRPr sz="11001"/>
            </a:lvl3pPr>
            <a:lvl4pPr>
              <a:defRPr sz="9801"/>
            </a:lvl4pPr>
            <a:lvl5pPr>
              <a:defRPr sz="9801"/>
            </a:lvl5pPr>
            <a:lvl6pPr>
              <a:defRPr sz="9801"/>
            </a:lvl6pPr>
            <a:lvl7pPr>
              <a:defRPr sz="9801"/>
            </a:lvl7pPr>
            <a:lvl8pPr>
              <a:defRPr sz="9801"/>
            </a:lvl8pPr>
            <a:lvl9pPr>
              <a:defRPr sz="98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43CEBCA-7401-4C45-9EA2-96F31AFFE866}" type="datetimeFigureOut">
              <a:rPr lang="en-US" smtClean="0"/>
              <a:t>8/8/23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351261128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43CEBCA-7401-4C45-9EA2-96F31AFFE866}" type="datetimeFigureOut">
              <a:rPr lang="en-US" smtClean="0"/>
              <a:t>8/8/23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871052597"/>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3CEBCA-7401-4C45-9EA2-96F31AFFE866}" type="datetimeFigureOut">
              <a:rPr lang="en-US" smtClean="0"/>
              <a:t>8/8/23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347089730"/>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5" y="1310640"/>
            <a:ext cx="14439902" cy="5577840"/>
          </a:xfrm>
        </p:spPr>
        <p:txBody>
          <a:bodyPr anchor="b"/>
          <a:lstStyle>
            <a:lvl1pPr algn="l">
              <a:defRPr sz="12300" b="1"/>
            </a:lvl1pPr>
          </a:lstStyle>
          <a:p>
            <a:r>
              <a:rPr lang="en-US"/>
              <a:t>Click to edit Master title style</a:t>
            </a:r>
          </a:p>
        </p:txBody>
      </p:sp>
      <p:sp>
        <p:nvSpPr>
          <p:cNvPr id="3" name="Content Placeholder 2"/>
          <p:cNvSpPr>
            <a:spLocks noGrp="1"/>
          </p:cNvSpPr>
          <p:nvPr>
            <p:ph idx="1"/>
          </p:nvPr>
        </p:nvSpPr>
        <p:spPr>
          <a:xfrm>
            <a:off x="17160239" y="1310644"/>
            <a:ext cx="24536400" cy="28094942"/>
          </a:xfrm>
        </p:spPr>
        <p:txBody>
          <a:bodyPr/>
          <a:lstStyle>
            <a:lvl1pPr>
              <a:defRPr sz="19701"/>
            </a:lvl1pPr>
            <a:lvl2pPr>
              <a:defRPr sz="17101"/>
            </a:lvl2pPr>
            <a:lvl3pPr>
              <a:defRPr sz="14700"/>
            </a:lvl3pPr>
            <a:lvl4pPr>
              <a:defRPr sz="12300"/>
            </a:lvl4pPr>
            <a:lvl5pPr>
              <a:defRPr sz="12300"/>
            </a:lvl5pPr>
            <a:lvl6pPr>
              <a:defRPr sz="12300"/>
            </a:lvl6pPr>
            <a:lvl7pPr>
              <a:defRPr sz="12300"/>
            </a:lvl7pPr>
            <a:lvl8pPr>
              <a:defRPr sz="12300"/>
            </a:lvl8pPr>
            <a:lvl9pPr>
              <a:defRPr sz="1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5" y="6888483"/>
            <a:ext cx="14439902" cy="22517102"/>
          </a:xfrm>
        </p:spPr>
        <p:txBody>
          <a:bodyPr/>
          <a:lstStyle>
            <a:lvl1pPr marL="0" indent="0">
              <a:buNone/>
              <a:defRPr sz="8601"/>
            </a:lvl1pPr>
            <a:lvl2pPr marL="2804068" indent="0">
              <a:buNone/>
              <a:defRPr sz="7401"/>
            </a:lvl2pPr>
            <a:lvl3pPr marL="5608136" indent="0">
              <a:buNone/>
              <a:defRPr sz="6100"/>
            </a:lvl3pPr>
            <a:lvl4pPr marL="8412204" indent="0">
              <a:buNone/>
              <a:defRPr sz="5500"/>
            </a:lvl4pPr>
            <a:lvl5pPr marL="11216272" indent="0">
              <a:buNone/>
              <a:defRPr sz="5500"/>
            </a:lvl5pPr>
            <a:lvl6pPr marL="14020340" indent="0">
              <a:buNone/>
              <a:defRPr sz="5500"/>
            </a:lvl6pPr>
            <a:lvl7pPr marL="16824407" indent="0">
              <a:buNone/>
              <a:defRPr sz="5500"/>
            </a:lvl7pPr>
            <a:lvl8pPr marL="19628474" indent="0">
              <a:buNone/>
              <a:defRPr sz="5500"/>
            </a:lvl8pPr>
            <a:lvl9pPr marL="22432543" indent="0">
              <a:buNone/>
              <a:defRPr sz="5500"/>
            </a:lvl9pPr>
          </a:lstStyle>
          <a:p>
            <a:pPr lvl="0"/>
            <a:r>
              <a:rPr lang="en-US"/>
              <a:t>Click to edit Master text styles</a:t>
            </a:r>
          </a:p>
        </p:txBody>
      </p:sp>
      <p:sp>
        <p:nvSpPr>
          <p:cNvPr id="5" name="Date Placeholder 4"/>
          <p:cNvSpPr>
            <a:spLocks noGrp="1"/>
          </p:cNvSpPr>
          <p:nvPr>
            <p:ph type="dt" sz="half" idx="10"/>
          </p:nvPr>
        </p:nvSpPr>
        <p:spPr/>
        <p:txBody>
          <a:bodyPr/>
          <a:lstStyle/>
          <a:p>
            <a:fld id="{143CEBCA-7401-4C45-9EA2-96F31AFFE866}" type="datetimeFigureOut">
              <a:rPr lang="en-US" smtClean="0"/>
              <a:t>8/8/23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1544242035"/>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1" cy="2720342"/>
          </a:xfrm>
        </p:spPr>
        <p:txBody>
          <a:bodyPr anchor="b"/>
          <a:lstStyle>
            <a:lvl1pPr algn="l">
              <a:defRPr sz="12300" b="1"/>
            </a:lvl1pPr>
          </a:lstStyle>
          <a:p>
            <a:r>
              <a:rPr lang="en-US"/>
              <a:t>Click to edit Master title style</a:t>
            </a:r>
          </a:p>
        </p:txBody>
      </p:sp>
      <p:sp>
        <p:nvSpPr>
          <p:cNvPr id="3" name="Picture Placeholder 2"/>
          <p:cNvSpPr>
            <a:spLocks noGrp="1"/>
          </p:cNvSpPr>
          <p:nvPr>
            <p:ph type="pic" idx="1"/>
          </p:nvPr>
        </p:nvSpPr>
        <p:spPr>
          <a:xfrm>
            <a:off x="8602982" y="2941322"/>
            <a:ext cx="26334721" cy="19751039"/>
          </a:xfrm>
        </p:spPr>
        <p:txBody>
          <a:bodyPr/>
          <a:lstStyle>
            <a:lvl1pPr marL="0" indent="0">
              <a:buNone/>
              <a:defRPr sz="19701"/>
            </a:lvl1pPr>
            <a:lvl2pPr marL="2804068" indent="0">
              <a:buNone/>
              <a:defRPr sz="17101"/>
            </a:lvl2pPr>
            <a:lvl3pPr marL="5608136" indent="0">
              <a:buNone/>
              <a:defRPr sz="14700"/>
            </a:lvl3pPr>
            <a:lvl4pPr marL="8412204" indent="0">
              <a:buNone/>
              <a:defRPr sz="12300"/>
            </a:lvl4pPr>
            <a:lvl5pPr marL="11216272" indent="0">
              <a:buNone/>
              <a:defRPr sz="12300"/>
            </a:lvl5pPr>
            <a:lvl6pPr marL="14020340" indent="0">
              <a:buNone/>
              <a:defRPr sz="12300"/>
            </a:lvl6pPr>
            <a:lvl7pPr marL="16824407" indent="0">
              <a:buNone/>
              <a:defRPr sz="12300"/>
            </a:lvl7pPr>
            <a:lvl8pPr marL="19628474" indent="0">
              <a:buNone/>
              <a:defRPr sz="12300"/>
            </a:lvl8pPr>
            <a:lvl9pPr marL="22432543" indent="0">
              <a:buNone/>
              <a:defRPr sz="12300"/>
            </a:lvl9pPr>
          </a:lstStyle>
          <a:p>
            <a:endParaRPr lang="en-US"/>
          </a:p>
        </p:txBody>
      </p:sp>
      <p:sp>
        <p:nvSpPr>
          <p:cNvPr id="4" name="Text Placeholder 3"/>
          <p:cNvSpPr>
            <a:spLocks noGrp="1"/>
          </p:cNvSpPr>
          <p:nvPr>
            <p:ph type="body" sz="half" idx="2"/>
          </p:nvPr>
        </p:nvSpPr>
        <p:spPr>
          <a:xfrm>
            <a:off x="8602982" y="25763226"/>
            <a:ext cx="26334721" cy="3863339"/>
          </a:xfrm>
        </p:spPr>
        <p:txBody>
          <a:bodyPr/>
          <a:lstStyle>
            <a:lvl1pPr marL="0" indent="0">
              <a:buNone/>
              <a:defRPr sz="8601"/>
            </a:lvl1pPr>
            <a:lvl2pPr marL="2804068" indent="0">
              <a:buNone/>
              <a:defRPr sz="7401"/>
            </a:lvl2pPr>
            <a:lvl3pPr marL="5608136" indent="0">
              <a:buNone/>
              <a:defRPr sz="6100"/>
            </a:lvl3pPr>
            <a:lvl4pPr marL="8412204" indent="0">
              <a:buNone/>
              <a:defRPr sz="5500"/>
            </a:lvl4pPr>
            <a:lvl5pPr marL="11216272" indent="0">
              <a:buNone/>
              <a:defRPr sz="5500"/>
            </a:lvl5pPr>
            <a:lvl6pPr marL="14020340" indent="0">
              <a:buNone/>
              <a:defRPr sz="5500"/>
            </a:lvl6pPr>
            <a:lvl7pPr marL="16824407" indent="0">
              <a:buNone/>
              <a:defRPr sz="5500"/>
            </a:lvl7pPr>
            <a:lvl8pPr marL="19628474" indent="0">
              <a:buNone/>
              <a:defRPr sz="5500"/>
            </a:lvl8pPr>
            <a:lvl9pPr marL="22432543" indent="0">
              <a:buNone/>
              <a:defRPr sz="5500"/>
            </a:lvl9pPr>
          </a:lstStyle>
          <a:p>
            <a:pPr lvl="0"/>
            <a:r>
              <a:rPr lang="en-US"/>
              <a:t>Click to edit Master text styles</a:t>
            </a:r>
          </a:p>
        </p:txBody>
      </p:sp>
      <p:sp>
        <p:nvSpPr>
          <p:cNvPr id="5" name="Date Placeholder 4"/>
          <p:cNvSpPr>
            <a:spLocks noGrp="1"/>
          </p:cNvSpPr>
          <p:nvPr>
            <p:ph type="dt" sz="half" idx="10"/>
          </p:nvPr>
        </p:nvSpPr>
        <p:spPr/>
        <p:txBody>
          <a:bodyPr/>
          <a:lstStyle/>
          <a:p>
            <a:fld id="{143CEBCA-7401-4C45-9EA2-96F31AFFE866}" type="datetimeFigureOut">
              <a:rPr lang="en-US" smtClean="0"/>
              <a:t>8/8/23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3E43A0-C0C4-48C9-8A6F-103B85D8B0CD}" type="slidenum">
              <a:rPr lang="en-US" smtClean="0"/>
              <a:t>‹#›</a:t>
            </a:fld>
            <a:endParaRPr lang="en-US"/>
          </a:p>
        </p:txBody>
      </p:sp>
    </p:spTree>
    <p:extLst>
      <p:ext uri="{BB962C8B-B14F-4D97-AF65-F5344CB8AC3E}">
        <p14:creationId xmlns:p14="http://schemas.microsoft.com/office/powerpoint/2010/main" val="2274500318"/>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2" y="1318262"/>
            <a:ext cx="39502079" cy="5486400"/>
          </a:xfrm>
          <a:prstGeom prst="rect">
            <a:avLst/>
          </a:prstGeom>
        </p:spPr>
        <p:txBody>
          <a:bodyPr vert="horz" lIns="560798" tIns="280399" rIns="560798" bIns="280399" rtlCol="0" anchor="ctr">
            <a:normAutofit/>
          </a:bodyPr>
          <a:lstStyle/>
          <a:p>
            <a:r>
              <a:rPr lang="en-US"/>
              <a:t>Click to edit Master title style</a:t>
            </a:r>
          </a:p>
        </p:txBody>
      </p:sp>
      <p:sp>
        <p:nvSpPr>
          <p:cNvPr id="3" name="Text Placeholder 2"/>
          <p:cNvSpPr>
            <a:spLocks noGrp="1"/>
          </p:cNvSpPr>
          <p:nvPr>
            <p:ph type="body" idx="1"/>
          </p:nvPr>
        </p:nvSpPr>
        <p:spPr>
          <a:xfrm>
            <a:off x="2194562" y="7680966"/>
            <a:ext cx="39502079" cy="21724621"/>
          </a:xfrm>
          <a:prstGeom prst="rect">
            <a:avLst/>
          </a:prstGeom>
        </p:spPr>
        <p:txBody>
          <a:bodyPr vert="horz" lIns="560798" tIns="280399" rIns="560798" bIns="28039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560798" tIns="280399" rIns="560798" bIns="280399" rtlCol="0" anchor="ctr"/>
          <a:lstStyle>
            <a:lvl1pPr algn="l">
              <a:defRPr sz="7401">
                <a:solidFill>
                  <a:schemeClr val="tx1">
                    <a:tint val="75000"/>
                  </a:schemeClr>
                </a:solidFill>
              </a:defRPr>
            </a:lvl1pPr>
          </a:lstStyle>
          <a:p>
            <a:fld id="{143CEBCA-7401-4C45-9EA2-96F31AFFE866}" type="datetimeFigureOut">
              <a:rPr lang="en-US" smtClean="0"/>
              <a:t>8/8/23</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560798" tIns="280399" rIns="560798" bIns="280399" rtlCol="0" anchor="ctr"/>
          <a:lstStyle>
            <a:lvl1pPr algn="ctr">
              <a:defRPr sz="7401">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560798" tIns="280399" rIns="560798" bIns="280399" rtlCol="0" anchor="ctr"/>
          <a:lstStyle>
            <a:lvl1pPr algn="r">
              <a:defRPr sz="7401">
                <a:solidFill>
                  <a:schemeClr val="tx1">
                    <a:tint val="75000"/>
                  </a:schemeClr>
                </a:solidFill>
              </a:defRPr>
            </a:lvl1pPr>
          </a:lstStyle>
          <a:p>
            <a:fld id="{0D3E43A0-C0C4-48C9-8A6F-103B85D8B0CD}" type="slidenum">
              <a:rPr lang="en-US" smtClean="0"/>
              <a:t>‹#›</a:t>
            </a:fld>
            <a:endParaRPr lang="en-US"/>
          </a:p>
        </p:txBody>
      </p:sp>
      <p:pic>
        <p:nvPicPr>
          <p:cNvPr id="7" name="New picture"/>
          <p:cNvPicPr/>
          <p:nvPr/>
        </p:nvPicPr>
        <p:blipFill>
          <a:blip r:embed="rId13"/>
          <a:stretch>
            <a:fillRect/>
          </a:stretch>
        </p:blipFill>
        <p:spPr>
          <a:xfrm rot="16200000">
            <a:off x="-11074400" y="16459201"/>
            <a:ext cx="14274800" cy="3937000"/>
          </a:xfrm>
          <a:prstGeom prst="rect">
            <a:avLst/>
          </a:prstGeom>
        </p:spPr>
      </p:pic>
      <p:pic>
        <p:nvPicPr>
          <p:cNvPr id="8" name="New picture"/>
          <p:cNvPicPr/>
          <p:nvPr/>
        </p:nvPicPr>
        <p:blipFill>
          <a:blip r:embed="rId13"/>
          <a:stretch>
            <a:fillRect/>
          </a:stretch>
        </p:blipFill>
        <p:spPr>
          <a:xfrm rot="5400000">
            <a:off x="40690800" y="16459201"/>
            <a:ext cx="14274800" cy="3937000"/>
          </a:xfrm>
          <a:prstGeom prst="rect">
            <a:avLst/>
          </a:prstGeom>
        </p:spPr>
      </p:pic>
      <p:pic>
        <p:nvPicPr>
          <p:cNvPr id="9" name="New picture"/>
          <p:cNvPicPr/>
          <p:nvPr/>
        </p:nvPicPr>
        <p:blipFill>
          <a:blip r:embed="rId14"/>
          <a:stretch>
            <a:fillRect/>
          </a:stretch>
        </p:blipFill>
        <p:spPr>
          <a:xfrm>
            <a:off x="6953251" y="33426400"/>
            <a:ext cx="29984700" cy="1460500"/>
          </a:xfrm>
          <a:prstGeom prst="rect">
            <a:avLst/>
          </a:prstGeom>
        </p:spPr>
      </p:pic>
      <p:sp>
        <p:nvSpPr>
          <p:cNvPr id="10" name="New shape"/>
          <p:cNvSpPr/>
          <p:nvPr/>
        </p:nvSpPr>
        <p:spPr>
          <a:xfrm>
            <a:off x="6953251"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600">
                <a:solidFill>
                  <a:srgbClr val="808080"/>
                </a:solidFill>
              </a:rPr>
              <a:t>Template ID: ruminativemauve  Size: 48x36</a:t>
            </a:r>
          </a:p>
        </p:txBody>
      </p:sp>
    </p:spTree>
    <p:extLst>
      <p:ext uri="{BB962C8B-B14F-4D97-AF65-F5344CB8AC3E}">
        <p14:creationId xmlns:p14="http://schemas.microsoft.com/office/powerpoint/2010/main" val="1106085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5608136" rtl="0" eaLnBrk="1" latinLnBrk="0" hangingPunct="1">
        <a:spcBef>
          <a:spcPct val="0"/>
        </a:spcBef>
        <a:buNone/>
        <a:defRPr sz="27001" kern="1200">
          <a:solidFill>
            <a:schemeClr val="tx1"/>
          </a:solidFill>
          <a:latin typeface="+mj-lt"/>
          <a:ea typeface="+mj-ea"/>
          <a:cs typeface="+mj-cs"/>
        </a:defRPr>
      </a:lvl1pPr>
    </p:titleStyle>
    <p:bodyStyle>
      <a:lvl1pPr marL="2103051" indent="-2103051" algn="l" defTabSz="5608136" rtl="0" eaLnBrk="1" latinLnBrk="0" hangingPunct="1">
        <a:spcBef>
          <a:spcPct val="20000"/>
        </a:spcBef>
        <a:buFont typeface="Arial" pitchFamily="34" charset="0"/>
        <a:buChar char="•"/>
        <a:defRPr sz="19701" kern="1200">
          <a:solidFill>
            <a:schemeClr val="tx1"/>
          </a:solidFill>
          <a:latin typeface="+mn-lt"/>
          <a:ea typeface="+mn-ea"/>
          <a:cs typeface="+mn-cs"/>
        </a:defRPr>
      </a:lvl1pPr>
      <a:lvl2pPr marL="4556611" indent="-1752542" algn="l" defTabSz="5608136" rtl="0" eaLnBrk="1" latinLnBrk="0" hangingPunct="1">
        <a:spcBef>
          <a:spcPct val="20000"/>
        </a:spcBef>
        <a:buFont typeface="Arial" pitchFamily="34" charset="0"/>
        <a:buChar char="–"/>
        <a:defRPr sz="17101" kern="1200">
          <a:solidFill>
            <a:schemeClr val="tx1"/>
          </a:solidFill>
          <a:latin typeface="+mn-lt"/>
          <a:ea typeface="+mn-ea"/>
          <a:cs typeface="+mn-cs"/>
        </a:defRPr>
      </a:lvl2pPr>
      <a:lvl3pPr marL="7010169" indent="-1402034" algn="l" defTabSz="5608136" rtl="0" eaLnBrk="1" latinLnBrk="0" hangingPunct="1">
        <a:spcBef>
          <a:spcPct val="20000"/>
        </a:spcBef>
        <a:buFont typeface="Arial" pitchFamily="34" charset="0"/>
        <a:buChar char="•"/>
        <a:defRPr sz="14700" kern="1200">
          <a:solidFill>
            <a:schemeClr val="tx1"/>
          </a:solidFill>
          <a:latin typeface="+mn-lt"/>
          <a:ea typeface="+mn-ea"/>
          <a:cs typeface="+mn-cs"/>
        </a:defRPr>
      </a:lvl3pPr>
      <a:lvl4pPr marL="9814238" indent="-1402034" algn="l" defTabSz="5608136" rtl="0" eaLnBrk="1" latinLnBrk="0" hangingPunct="1">
        <a:spcBef>
          <a:spcPct val="20000"/>
        </a:spcBef>
        <a:buFont typeface="Arial" pitchFamily="34" charset="0"/>
        <a:buChar char="–"/>
        <a:defRPr sz="12300" kern="1200">
          <a:solidFill>
            <a:schemeClr val="tx1"/>
          </a:solidFill>
          <a:latin typeface="+mn-lt"/>
          <a:ea typeface="+mn-ea"/>
          <a:cs typeface="+mn-cs"/>
        </a:defRPr>
      </a:lvl4pPr>
      <a:lvl5pPr marL="12618306" indent="-1402034" algn="l" defTabSz="5608136" rtl="0" eaLnBrk="1" latinLnBrk="0" hangingPunct="1">
        <a:spcBef>
          <a:spcPct val="20000"/>
        </a:spcBef>
        <a:buFont typeface="Arial" pitchFamily="34" charset="0"/>
        <a:buChar char="»"/>
        <a:defRPr sz="12300" kern="1200">
          <a:solidFill>
            <a:schemeClr val="tx1"/>
          </a:solidFill>
          <a:latin typeface="+mn-lt"/>
          <a:ea typeface="+mn-ea"/>
          <a:cs typeface="+mn-cs"/>
        </a:defRPr>
      </a:lvl5pPr>
      <a:lvl6pPr marL="15422373" indent="-1402034" algn="l" defTabSz="5608136" rtl="0" eaLnBrk="1" latinLnBrk="0" hangingPunct="1">
        <a:spcBef>
          <a:spcPct val="20000"/>
        </a:spcBef>
        <a:buFont typeface="Arial" pitchFamily="34" charset="0"/>
        <a:buChar char="•"/>
        <a:defRPr sz="12300" kern="1200">
          <a:solidFill>
            <a:schemeClr val="tx1"/>
          </a:solidFill>
          <a:latin typeface="+mn-lt"/>
          <a:ea typeface="+mn-ea"/>
          <a:cs typeface="+mn-cs"/>
        </a:defRPr>
      </a:lvl6pPr>
      <a:lvl7pPr marL="18226442" indent="-1402034" algn="l" defTabSz="5608136" rtl="0" eaLnBrk="1" latinLnBrk="0" hangingPunct="1">
        <a:spcBef>
          <a:spcPct val="20000"/>
        </a:spcBef>
        <a:buFont typeface="Arial" pitchFamily="34" charset="0"/>
        <a:buChar char="•"/>
        <a:defRPr sz="12300" kern="1200">
          <a:solidFill>
            <a:schemeClr val="tx1"/>
          </a:solidFill>
          <a:latin typeface="+mn-lt"/>
          <a:ea typeface="+mn-ea"/>
          <a:cs typeface="+mn-cs"/>
        </a:defRPr>
      </a:lvl7pPr>
      <a:lvl8pPr marL="21030509" indent="-1402034" algn="l" defTabSz="5608136" rtl="0" eaLnBrk="1" latinLnBrk="0" hangingPunct="1">
        <a:spcBef>
          <a:spcPct val="20000"/>
        </a:spcBef>
        <a:buFont typeface="Arial" pitchFamily="34" charset="0"/>
        <a:buChar char="•"/>
        <a:defRPr sz="12300" kern="1200">
          <a:solidFill>
            <a:schemeClr val="tx1"/>
          </a:solidFill>
          <a:latin typeface="+mn-lt"/>
          <a:ea typeface="+mn-ea"/>
          <a:cs typeface="+mn-cs"/>
        </a:defRPr>
      </a:lvl8pPr>
      <a:lvl9pPr marL="23834578" indent="-1402034" algn="l" defTabSz="5608136" rtl="0" eaLnBrk="1" latinLnBrk="0" hangingPunct="1">
        <a:spcBef>
          <a:spcPct val="20000"/>
        </a:spcBef>
        <a:buFont typeface="Arial" pitchFamily="34" charset="0"/>
        <a:buChar char="•"/>
        <a:defRPr sz="12300" kern="1200">
          <a:solidFill>
            <a:schemeClr val="tx1"/>
          </a:solidFill>
          <a:latin typeface="+mn-lt"/>
          <a:ea typeface="+mn-ea"/>
          <a:cs typeface="+mn-cs"/>
        </a:defRPr>
      </a:lvl9pPr>
    </p:bodyStyle>
    <p:otherStyle>
      <a:defPPr>
        <a:defRPr lang="en-US"/>
      </a:defPPr>
      <a:lvl1pPr marL="0" algn="l" defTabSz="5608136" rtl="0" eaLnBrk="1" latinLnBrk="0" hangingPunct="1">
        <a:defRPr sz="11001" kern="1200">
          <a:solidFill>
            <a:schemeClr val="tx1"/>
          </a:solidFill>
          <a:latin typeface="+mn-lt"/>
          <a:ea typeface="+mn-ea"/>
          <a:cs typeface="+mn-cs"/>
        </a:defRPr>
      </a:lvl1pPr>
      <a:lvl2pPr marL="2804068" algn="l" defTabSz="5608136" rtl="0" eaLnBrk="1" latinLnBrk="0" hangingPunct="1">
        <a:defRPr sz="11001" kern="1200">
          <a:solidFill>
            <a:schemeClr val="tx1"/>
          </a:solidFill>
          <a:latin typeface="+mn-lt"/>
          <a:ea typeface="+mn-ea"/>
          <a:cs typeface="+mn-cs"/>
        </a:defRPr>
      </a:lvl2pPr>
      <a:lvl3pPr marL="5608136" algn="l" defTabSz="5608136" rtl="0" eaLnBrk="1" latinLnBrk="0" hangingPunct="1">
        <a:defRPr sz="11001" kern="1200">
          <a:solidFill>
            <a:schemeClr val="tx1"/>
          </a:solidFill>
          <a:latin typeface="+mn-lt"/>
          <a:ea typeface="+mn-ea"/>
          <a:cs typeface="+mn-cs"/>
        </a:defRPr>
      </a:lvl3pPr>
      <a:lvl4pPr marL="8412204" algn="l" defTabSz="5608136" rtl="0" eaLnBrk="1" latinLnBrk="0" hangingPunct="1">
        <a:defRPr sz="11001" kern="1200">
          <a:solidFill>
            <a:schemeClr val="tx1"/>
          </a:solidFill>
          <a:latin typeface="+mn-lt"/>
          <a:ea typeface="+mn-ea"/>
          <a:cs typeface="+mn-cs"/>
        </a:defRPr>
      </a:lvl4pPr>
      <a:lvl5pPr marL="11216272" algn="l" defTabSz="5608136" rtl="0" eaLnBrk="1" latinLnBrk="0" hangingPunct="1">
        <a:defRPr sz="11001" kern="1200">
          <a:solidFill>
            <a:schemeClr val="tx1"/>
          </a:solidFill>
          <a:latin typeface="+mn-lt"/>
          <a:ea typeface="+mn-ea"/>
          <a:cs typeface="+mn-cs"/>
        </a:defRPr>
      </a:lvl5pPr>
      <a:lvl6pPr marL="14020340" algn="l" defTabSz="5608136" rtl="0" eaLnBrk="1" latinLnBrk="0" hangingPunct="1">
        <a:defRPr sz="11001" kern="1200">
          <a:solidFill>
            <a:schemeClr val="tx1"/>
          </a:solidFill>
          <a:latin typeface="+mn-lt"/>
          <a:ea typeface="+mn-ea"/>
          <a:cs typeface="+mn-cs"/>
        </a:defRPr>
      </a:lvl6pPr>
      <a:lvl7pPr marL="16824407" algn="l" defTabSz="5608136" rtl="0" eaLnBrk="1" latinLnBrk="0" hangingPunct="1">
        <a:defRPr sz="11001" kern="1200">
          <a:solidFill>
            <a:schemeClr val="tx1"/>
          </a:solidFill>
          <a:latin typeface="+mn-lt"/>
          <a:ea typeface="+mn-ea"/>
          <a:cs typeface="+mn-cs"/>
        </a:defRPr>
      </a:lvl7pPr>
      <a:lvl8pPr marL="19628474" algn="l" defTabSz="5608136" rtl="0" eaLnBrk="1" latinLnBrk="0" hangingPunct="1">
        <a:defRPr sz="11001" kern="1200">
          <a:solidFill>
            <a:schemeClr val="tx1"/>
          </a:solidFill>
          <a:latin typeface="+mn-lt"/>
          <a:ea typeface="+mn-ea"/>
          <a:cs typeface="+mn-cs"/>
        </a:defRPr>
      </a:lvl8pPr>
      <a:lvl9pPr marL="22432543" algn="l" defTabSz="5608136" rtl="0" eaLnBrk="1" latinLnBrk="0" hangingPunct="1">
        <a:defRPr sz="110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hyperlink" Target="https://blogs.cornell.edu/weedid/common-lambsquarters/" TargetMode="External"/><Relationship Id="rId3" Type="http://schemas.openxmlformats.org/officeDocument/2006/relationships/image" Target="../media/image4.jpeg"/><Relationship Id="rId7" Type="http://schemas.openxmlformats.org/officeDocument/2006/relationships/image" Target="../media/image8.jpeg"/><Relationship Id="rId12" Type="http://schemas.openxmlformats.org/officeDocument/2006/relationships/hyperlink" Target="https://hort.extension.wisc.edu/articles/common-purslane-portulaca-oleracea/" TargetMode="Externa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jpeg"/><Relationship Id="rId11" Type="http://schemas.openxmlformats.org/officeDocument/2006/relationships/image" Target="../media/image11.jpeg"/><Relationship Id="rId5" Type="http://schemas.openxmlformats.org/officeDocument/2006/relationships/image" Target="../media/image6.png"/><Relationship Id="rId10" Type="http://schemas.openxmlformats.org/officeDocument/2006/relationships/chart" Target="../charts/chart1.xml"/><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hyperlink" Target="https://gobotany.nativeplanttrust.org/species/echinochloa/crus-gall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2186FBA-4B20-48BE-B919-AEB6D0A6B028}"/>
              </a:ext>
            </a:extLst>
          </p:cNvPr>
          <p:cNvGrpSpPr/>
          <p:nvPr/>
        </p:nvGrpSpPr>
        <p:grpSpPr>
          <a:xfrm>
            <a:off x="149826" y="16655486"/>
            <a:ext cx="12786218" cy="15040022"/>
            <a:chOff x="441386" y="14517946"/>
            <a:chExt cx="10306623" cy="16436745"/>
          </a:xfrm>
        </p:grpSpPr>
        <p:sp>
          <p:nvSpPr>
            <p:cNvPr id="65" name="Rectangle 64"/>
            <p:cNvSpPr/>
            <p:nvPr/>
          </p:nvSpPr>
          <p:spPr>
            <a:xfrm>
              <a:off x="725468" y="14914233"/>
              <a:ext cx="10022541" cy="160404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a:p>
          </p:txBody>
        </p:sp>
        <p:sp>
          <p:nvSpPr>
            <p:cNvPr id="36" name="Rectangle 35">
              <a:extLst>
                <a:ext uri="{FF2B5EF4-FFF2-40B4-BE49-F238E27FC236}">
                  <a16:creationId xmlns:a16="http://schemas.microsoft.com/office/drawing/2014/main" id="{A402271A-8E8D-41D7-9075-F9EF7A38037F}"/>
                </a:ext>
              </a:extLst>
            </p:cNvPr>
            <p:cNvSpPr/>
            <p:nvPr/>
          </p:nvSpPr>
          <p:spPr>
            <a:xfrm>
              <a:off x="441386" y="14517946"/>
              <a:ext cx="9978583" cy="1613599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dirty="0"/>
            </a:p>
          </p:txBody>
        </p:sp>
      </p:grpSp>
      <p:grpSp>
        <p:nvGrpSpPr>
          <p:cNvPr id="5" name="Group 4">
            <a:extLst>
              <a:ext uri="{FF2B5EF4-FFF2-40B4-BE49-F238E27FC236}">
                <a16:creationId xmlns:a16="http://schemas.microsoft.com/office/drawing/2014/main" id="{ABEF0ACA-30CF-4891-910F-A2FDDB969CFC}"/>
              </a:ext>
            </a:extLst>
          </p:cNvPr>
          <p:cNvGrpSpPr/>
          <p:nvPr/>
        </p:nvGrpSpPr>
        <p:grpSpPr>
          <a:xfrm>
            <a:off x="13082571" y="5094679"/>
            <a:ext cx="15882004" cy="27622213"/>
            <a:chOff x="22269428" y="5445691"/>
            <a:chExt cx="10296556" cy="27015508"/>
          </a:xfrm>
        </p:grpSpPr>
        <p:sp>
          <p:nvSpPr>
            <p:cNvPr id="68" name="Rectangle 67"/>
            <p:cNvSpPr/>
            <p:nvPr/>
          </p:nvSpPr>
          <p:spPr>
            <a:xfrm>
              <a:off x="22543444" y="5952232"/>
              <a:ext cx="10022541" cy="265089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a:p>
          </p:txBody>
        </p:sp>
        <p:sp>
          <p:nvSpPr>
            <p:cNvPr id="37" name="Rectangle 36">
              <a:extLst>
                <a:ext uri="{FF2B5EF4-FFF2-40B4-BE49-F238E27FC236}">
                  <a16:creationId xmlns:a16="http://schemas.microsoft.com/office/drawing/2014/main" id="{FB9821F6-9316-4B17-AB7E-9528035DE257}"/>
                </a:ext>
              </a:extLst>
            </p:cNvPr>
            <p:cNvSpPr/>
            <p:nvPr/>
          </p:nvSpPr>
          <p:spPr>
            <a:xfrm>
              <a:off x="22269428" y="5445691"/>
              <a:ext cx="9978583" cy="2672002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a:p>
          </p:txBody>
        </p:sp>
      </p:grpSp>
      <p:grpSp>
        <p:nvGrpSpPr>
          <p:cNvPr id="6" name="Group 5">
            <a:extLst>
              <a:ext uri="{FF2B5EF4-FFF2-40B4-BE49-F238E27FC236}">
                <a16:creationId xmlns:a16="http://schemas.microsoft.com/office/drawing/2014/main" id="{4F6A3F08-0BC0-4BCA-80AC-7F2DC5241070}"/>
              </a:ext>
            </a:extLst>
          </p:cNvPr>
          <p:cNvGrpSpPr/>
          <p:nvPr/>
        </p:nvGrpSpPr>
        <p:grpSpPr>
          <a:xfrm>
            <a:off x="29237696" y="4577255"/>
            <a:ext cx="14395363" cy="22804512"/>
            <a:chOff x="33061244" y="5445691"/>
            <a:chExt cx="10296555" cy="27015508"/>
          </a:xfrm>
        </p:grpSpPr>
        <p:sp>
          <p:nvSpPr>
            <p:cNvPr id="69" name="Rectangle 68"/>
            <p:cNvSpPr/>
            <p:nvPr/>
          </p:nvSpPr>
          <p:spPr>
            <a:xfrm>
              <a:off x="33335258" y="5952232"/>
              <a:ext cx="10022541" cy="265089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a:p>
          </p:txBody>
        </p:sp>
        <p:sp>
          <p:nvSpPr>
            <p:cNvPr id="38" name="Rectangle 37">
              <a:extLst>
                <a:ext uri="{FF2B5EF4-FFF2-40B4-BE49-F238E27FC236}">
                  <a16:creationId xmlns:a16="http://schemas.microsoft.com/office/drawing/2014/main" id="{2903983E-51FF-4B04-8FC4-0997FEEBAC99}"/>
                </a:ext>
              </a:extLst>
            </p:cNvPr>
            <p:cNvSpPr/>
            <p:nvPr/>
          </p:nvSpPr>
          <p:spPr>
            <a:xfrm>
              <a:off x="33061244" y="5445691"/>
              <a:ext cx="9978583" cy="26720028"/>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a:p>
          </p:txBody>
        </p:sp>
      </p:grpSp>
      <p:sp>
        <p:nvSpPr>
          <p:cNvPr id="30" name="Text Placeholder 5">
            <a:extLst>
              <a:ext uri="{FF2B5EF4-FFF2-40B4-BE49-F238E27FC236}">
                <a16:creationId xmlns:a16="http://schemas.microsoft.com/office/drawing/2014/main" id="{CF58507C-498D-43B7-8B25-E114DB6CF968}"/>
              </a:ext>
            </a:extLst>
          </p:cNvPr>
          <p:cNvSpPr txBox="1"/>
          <p:nvPr/>
        </p:nvSpPr>
        <p:spPr>
          <a:xfrm>
            <a:off x="9008709" y="196889"/>
            <a:ext cx="25686327" cy="3125640"/>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192">
              <a:spcBef>
                <a:spcPct val="20000"/>
              </a:spcBef>
              <a:defRPr/>
            </a:pPr>
            <a:r>
              <a:rPr lang="en-US" sz="7854" dirty="0">
                <a:solidFill>
                  <a:schemeClr val="tx2">
                    <a:lumMod val="75000"/>
                  </a:schemeClr>
                </a:solidFill>
                <a:latin typeface="Ubuntu" panose="020B0504030602030204" pitchFamily="34" charset="0"/>
              </a:rPr>
              <a:t>Weeds as neighbors: exploring plants that grow despite mulches to understand relationships between plants, land, and growers in urban agriculture</a:t>
            </a:r>
            <a:endParaRPr lang="en-US" sz="7854" dirty="0">
              <a:solidFill>
                <a:schemeClr val="tx2">
                  <a:lumMod val="75000"/>
                </a:schemeClr>
              </a:solidFill>
              <a:latin typeface=""/>
              <a:cs typeface="Times New Roman" pitchFamily="18" charset="0"/>
            </a:endParaRPr>
          </a:p>
        </p:txBody>
      </p:sp>
      <p:sp>
        <p:nvSpPr>
          <p:cNvPr id="42" name="TextBox 41">
            <a:extLst>
              <a:ext uri="{FF2B5EF4-FFF2-40B4-BE49-F238E27FC236}">
                <a16:creationId xmlns:a16="http://schemas.microsoft.com/office/drawing/2014/main" id="{19038CD7-8151-441F-8271-E513E2717D2A}"/>
              </a:ext>
            </a:extLst>
          </p:cNvPr>
          <p:cNvSpPr txBox="1"/>
          <p:nvPr/>
        </p:nvSpPr>
        <p:spPr>
          <a:xfrm>
            <a:off x="149826" y="18394995"/>
            <a:ext cx="11894762" cy="6941067"/>
          </a:xfrm>
          <a:prstGeom prst="rect">
            <a:avLst/>
          </a:prstGeom>
          <a:noFill/>
        </p:spPr>
        <p:txBody>
          <a:bodyPr wrap="square" rtlCol="0">
            <a:spAutoFit/>
          </a:bodyPr>
          <a:lstStyle/>
          <a:p>
            <a:r>
              <a:rPr lang="en-US" sz="2618" dirty="0">
                <a:solidFill>
                  <a:schemeClr val="bg1"/>
                </a:solidFill>
                <a:latin typeface=""/>
              </a:rPr>
              <a:t>The research project took place at the University of Minnesota St. Paul Agriculture Experiment Station. Straw and shredded cardboard were used for mulch treatments, and bare soil was used as a control. Three crops – ‘Albion’ strawberries, ‘Flash’ collards, and ‘Dragon-tongue’ bush beans – were grown for each treatment. Each crop*mulch treatment was replicated four times.   </a:t>
            </a:r>
          </a:p>
          <a:p>
            <a:br>
              <a:rPr lang="en-US" sz="2618" dirty="0">
                <a:solidFill>
                  <a:schemeClr val="bg1"/>
                </a:solidFill>
                <a:latin typeface=""/>
              </a:rPr>
            </a:br>
            <a:r>
              <a:rPr lang="en-US" sz="2618" dirty="0">
                <a:solidFill>
                  <a:schemeClr val="bg1"/>
                </a:solidFill>
                <a:latin typeface=""/>
              </a:rPr>
              <a:t>After mulch was applied on June 22nd, weed biomass and weeding time were measured every two weeks. To measure the biomass of weeds, a 0.1m</a:t>
            </a:r>
            <a:r>
              <a:rPr lang="en-US" sz="2618" baseline="30000" dirty="0">
                <a:solidFill>
                  <a:schemeClr val="bg1"/>
                </a:solidFill>
                <a:latin typeface=""/>
              </a:rPr>
              <a:t>2</a:t>
            </a:r>
            <a:r>
              <a:rPr lang="en-US" sz="2618" dirty="0">
                <a:solidFill>
                  <a:schemeClr val="bg1"/>
                </a:solidFill>
                <a:latin typeface=""/>
              </a:rPr>
              <a:t> quadrat was randomly placed in each plot. We pulled and snipped the roots off all weeds growing within the quadrat. Afterwards, the weeds are added to an oven at 140 degrees F for multiple days until crispy and weighed at its dry mass. To measure the time required to complete weeding, the start and end time for one person to weed each plot was recorded. Weed species ID was completed only for one set of crop*mulch replicates due to time constraints. Stories about the weeds were developed through observations and a Literature Review to assist in the understanding of the relationships between the plant and its habitat. </a:t>
            </a:r>
            <a:endParaRPr lang="en-US" sz="2618" dirty="0">
              <a:solidFill>
                <a:schemeClr val="bg1"/>
              </a:solidFill>
              <a:latin typeface=""/>
              <a:cs typeface="Times New Roman" pitchFamily="18" charset="0"/>
            </a:endParaRPr>
          </a:p>
        </p:txBody>
      </p:sp>
      <p:sp>
        <p:nvSpPr>
          <p:cNvPr id="43" name="Rectangle 42">
            <a:extLst>
              <a:ext uri="{FF2B5EF4-FFF2-40B4-BE49-F238E27FC236}">
                <a16:creationId xmlns:a16="http://schemas.microsoft.com/office/drawing/2014/main" id="{11AF793B-D1BC-4325-90D2-3C41AFF1B3AA}"/>
              </a:ext>
            </a:extLst>
          </p:cNvPr>
          <p:cNvSpPr/>
          <p:nvPr/>
        </p:nvSpPr>
        <p:spPr>
          <a:xfrm>
            <a:off x="210040" y="17123118"/>
            <a:ext cx="8229600" cy="8636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ctr"/>
          <a:lstStyle/>
          <a:p>
            <a:r>
              <a:rPr lang="en-US" sz="3600" dirty="0">
                <a:solidFill>
                  <a:schemeClr val="accent1">
                    <a:lumMod val="75000"/>
                  </a:schemeClr>
                </a:solidFill>
                <a:latin typeface="Amaranth" panose="02000503050000020004" pitchFamily="2" charset="0"/>
                <a:cs typeface="Times New Roman" pitchFamily="18" charset="0"/>
              </a:rPr>
              <a:t>Methodology</a:t>
            </a:r>
          </a:p>
        </p:txBody>
      </p:sp>
      <p:sp>
        <p:nvSpPr>
          <p:cNvPr id="45" name="Rectangle 44">
            <a:extLst>
              <a:ext uri="{FF2B5EF4-FFF2-40B4-BE49-F238E27FC236}">
                <a16:creationId xmlns:a16="http://schemas.microsoft.com/office/drawing/2014/main" id="{1D67F90F-BFE4-4FA1-B824-2A573810CC7D}"/>
              </a:ext>
            </a:extLst>
          </p:cNvPr>
          <p:cNvSpPr/>
          <p:nvPr/>
        </p:nvSpPr>
        <p:spPr>
          <a:xfrm>
            <a:off x="13069555" y="5797330"/>
            <a:ext cx="82296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ctr"/>
          <a:lstStyle/>
          <a:p>
            <a:r>
              <a:rPr lang="en-US" sz="3600" dirty="0">
                <a:solidFill>
                  <a:schemeClr val="accent1">
                    <a:lumMod val="75000"/>
                  </a:schemeClr>
                </a:solidFill>
                <a:latin typeface="Amaranth" panose="02000503050000020004" pitchFamily="2" charset="0"/>
                <a:cs typeface="Times New Roman" pitchFamily="18" charset="0"/>
              </a:rPr>
              <a:t>Results- Quantitative Data</a:t>
            </a:r>
          </a:p>
        </p:txBody>
      </p:sp>
      <p:sp>
        <p:nvSpPr>
          <p:cNvPr id="46" name="TextBox 45">
            <a:extLst>
              <a:ext uri="{FF2B5EF4-FFF2-40B4-BE49-F238E27FC236}">
                <a16:creationId xmlns:a16="http://schemas.microsoft.com/office/drawing/2014/main" id="{6372142C-06E0-43A8-9C3D-E573CB253379}"/>
              </a:ext>
            </a:extLst>
          </p:cNvPr>
          <p:cNvSpPr txBox="1"/>
          <p:nvPr/>
        </p:nvSpPr>
        <p:spPr>
          <a:xfrm>
            <a:off x="31394991" y="6512673"/>
            <a:ext cx="10574191" cy="954107"/>
          </a:xfrm>
          <a:prstGeom prst="rect">
            <a:avLst/>
          </a:prstGeom>
          <a:noFill/>
        </p:spPr>
        <p:txBody>
          <a:bodyPr wrap="square" rtlCol="0">
            <a:spAutoFit/>
          </a:bodyPr>
          <a:lstStyle/>
          <a:p>
            <a:br>
              <a:rPr lang="en-US" sz="2800" dirty="0"/>
            </a:br>
            <a:endParaRPr lang="en-US" sz="2800" dirty="0">
              <a:solidFill>
                <a:schemeClr val="bg1"/>
              </a:solidFill>
              <a:latin typeface="Titillium Web" panose="00000500000000000000" pitchFamily="2" charset="0"/>
              <a:cs typeface="Times New Roman" pitchFamily="18" charset="0"/>
            </a:endParaRPr>
          </a:p>
        </p:txBody>
      </p:sp>
      <p:sp>
        <p:nvSpPr>
          <p:cNvPr id="47" name="Rectangle 46">
            <a:extLst>
              <a:ext uri="{FF2B5EF4-FFF2-40B4-BE49-F238E27FC236}">
                <a16:creationId xmlns:a16="http://schemas.microsoft.com/office/drawing/2014/main" id="{8161CB1A-2583-4C4B-AE75-3BE9BD8DA013}"/>
              </a:ext>
            </a:extLst>
          </p:cNvPr>
          <p:cNvSpPr/>
          <p:nvPr/>
        </p:nvSpPr>
        <p:spPr>
          <a:xfrm>
            <a:off x="29237696" y="4895209"/>
            <a:ext cx="82296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ctr"/>
          <a:lstStyle/>
          <a:p>
            <a:r>
              <a:rPr lang="en-US" sz="3600" dirty="0">
                <a:solidFill>
                  <a:schemeClr val="accent1">
                    <a:lumMod val="75000"/>
                  </a:schemeClr>
                </a:solidFill>
                <a:latin typeface="Amaranth" panose="02000503050000020004" pitchFamily="2" charset="0"/>
                <a:cs typeface="Times New Roman" pitchFamily="18" charset="0"/>
              </a:rPr>
              <a:t>Results- Plant Stories</a:t>
            </a:r>
          </a:p>
        </p:txBody>
      </p:sp>
      <p:pic>
        <p:nvPicPr>
          <p:cNvPr id="17" name="Picture 16">
            <a:extLst>
              <a:ext uri="{FF2B5EF4-FFF2-40B4-BE49-F238E27FC236}">
                <a16:creationId xmlns:a16="http://schemas.microsoft.com/office/drawing/2014/main" id="{CFAD89CE-F3A4-EDD5-B6D6-A5C1D0B41C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37639035" y="21149734"/>
            <a:ext cx="5958374" cy="4468780"/>
          </a:xfrm>
          <a:prstGeom prst="rect">
            <a:avLst/>
          </a:prstGeom>
        </p:spPr>
      </p:pic>
      <p:grpSp>
        <p:nvGrpSpPr>
          <p:cNvPr id="22" name="Group 21">
            <a:extLst>
              <a:ext uri="{FF2B5EF4-FFF2-40B4-BE49-F238E27FC236}">
                <a16:creationId xmlns:a16="http://schemas.microsoft.com/office/drawing/2014/main" id="{B5284A7C-9D8F-0D2C-A9A6-8A19FDCC4B59}"/>
              </a:ext>
            </a:extLst>
          </p:cNvPr>
          <p:cNvGrpSpPr/>
          <p:nvPr/>
        </p:nvGrpSpPr>
        <p:grpSpPr>
          <a:xfrm>
            <a:off x="17618" y="5094679"/>
            <a:ext cx="12500914" cy="10730573"/>
            <a:chOff x="129644" y="4273740"/>
            <a:chExt cx="15212562" cy="17468466"/>
          </a:xfrm>
        </p:grpSpPr>
        <p:grpSp>
          <p:nvGrpSpPr>
            <p:cNvPr id="2" name="Group 1">
              <a:extLst>
                <a:ext uri="{FF2B5EF4-FFF2-40B4-BE49-F238E27FC236}">
                  <a16:creationId xmlns:a16="http://schemas.microsoft.com/office/drawing/2014/main" id="{2B3D9C5F-17C5-4484-BB29-2B5981BDAAB5}"/>
                </a:ext>
              </a:extLst>
            </p:cNvPr>
            <p:cNvGrpSpPr/>
            <p:nvPr/>
          </p:nvGrpSpPr>
          <p:grpSpPr>
            <a:xfrm>
              <a:off x="129644" y="4273740"/>
              <a:ext cx="15212562" cy="17468466"/>
              <a:chOff x="685799" y="5445691"/>
              <a:chExt cx="28156699" cy="15281392"/>
            </a:xfrm>
          </p:grpSpPr>
          <p:sp>
            <p:nvSpPr>
              <p:cNvPr id="53" name="Rectangle 52"/>
              <p:cNvSpPr/>
              <p:nvPr/>
            </p:nvSpPr>
            <p:spPr>
              <a:xfrm>
                <a:off x="959813" y="5752284"/>
                <a:ext cx="27882685" cy="1497479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a:p>
            </p:txBody>
          </p:sp>
          <p:sp>
            <p:nvSpPr>
              <p:cNvPr id="33" name="Rectangle 32">
                <a:extLst>
                  <a:ext uri="{FF2B5EF4-FFF2-40B4-BE49-F238E27FC236}">
                    <a16:creationId xmlns:a16="http://schemas.microsoft.com/office/drawing/2014/main" id="{AA9F8C9D-F26D-4848-9D04-66955C187D6D}"/>
                  </a:ext>
                </a:extLst>
              </p:cNvPr>
              <p:cNvSpPr/>
              <p:nvPr/>
            </p:nvSpPr>
            <p:spPr>
              <a:xfrm>
                <a:off x="685799" y="5445691"/>
                <a:ext cx="27381581" cy="14663883"/>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a:p>
            </p:txBody>
          </p:sp>
        </p:grpSp>
        <p:sp>
          <p:nvSpPr>
            <p:cNvPr id="76" name="TextBox 75"/>
            <p:cNvSpPr txBox="1"/>
            <p:nvPr/>
          </p:nvSpPr>
          <p:spPr>
            <a:xfrm>
              <a:off x="316392" y="7169672"/>
              <a:ext cx="10754654" cy="11422564"/>
            </a:xfrm>
            <a:prstGeom prst="rect">
              <a:avLst/>
            </a:prstGeom>
            <a:noFill/>
          </p:spPr>
          <p:txBody>
            <a:bodyPr wrap="square" rtlCol="0">
              <a:spAutoFit/>
            </a:bodyPr>
            <a:lstStyle/>
            <a:p>
              <a:r>
                <a:rPr lang="en-US" sz="3055" dirty="0">
                  <a:solidFill>
                    <a:srgbClr val="000000"/>
                  </a:solidFill>
                  <a:latin typeface=""/>
                </a:rPr>
                <a:t>Mulch is one strategy that urban farmers and gardeners use mulch to suppress weeds, maintain water moisture, and reduce the amount of time required for weeding. Traditional mulches like straw, however, can be expensive and difficult to transport, so urban growers in St. Paul, MN are interested in using a new material – shredded cardboard – because it is low-cost and could be produced locally. This research project explores three questions: </a:t>
              </a:r>
            </a:p>
            <a:p>
              <a:r>
                <a:rPr lang="en-US" sz="3055" dirty="0">
                  <a:solidFill>
                    <a:srgbClr val="000000"/>
                  </a:solidFill>
                  <a:latin typeface=""/>
                </a:rPr>
                <a:t>1) What is the impact of the type of mulch on the amount of weed biomass? 2) What types of weed are emerging through mulch? 3) How do the types of weeds present help us understand the mulch, the land, and our growing practices in relationship with each other?  </a:t>
              </a:r>
            </a:p>
          </p:txBody>
        </p:sp>
      </p:grpSp>
      <p:pic>
        <p:nvPicPr>
          <p:cNvPr id="23" name="Picture 22">
            <a:extLst>
              <a:ext uri="{FF2B5EF4-FFF2-40B4-BE49-F238E27FC236}">
                <a16:creationId xmlns:a16="http://schemas.microsoft.com/office/drawing/2014/main" id="{69023378-DFF9-9678-057D-5C58659D60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8392198" y="8819812"/>
            <a:ext cx="6175081" cy="4631311"/>
          </a:xfrm>
          <a:prstGeom prst="rect">
            <a:avLst/>
          </a:prstGeom>
        </p:spPr>
      </p:pic>
      <p:grpSp>
        <p:nvGrpSpPr>
          <p:cNvPr id="24" name="Group 23">
            <a:extLst>
              <a:ext uri="{FF2B5EF4-FFF2-40B4-BE49-F238E27FC236}">
                <a16:creationId xmlns:a16="http://schemas.microsoft.com/office/drawing/2014/main" id="{EF5AE59B-3FFB-7C23-B89F-C9EAF0DBD40C}"/>
              </a:ext>
            </a:extLst>
          </p:cNvPr>
          <p:cNvGrpSpPr/>
          <p:nvPr/>
        </p:nvGrpSpPr>
        <p:grpSpPr>
          <a:xfrm>
            <a:off x="30276876" y="27595232"/>
            <a:ext cx="12794754" cy="5096153"/>
            <a:chOff x="11481081" y="14904103"/>
            <a:chExt cx="10303501" cy="17557097"/>
          </a:xfrm>
        </p:grpSpPr>
        <p:sp>
          <p:nvSpPr>
            <p:cNvPr id="25" name="Rectangle 24">
              <a:extLst>
                <a:ext uri="{FF2B5EF4-FFF2-40B4-BE49-F238E27FC236}">
                  <a16:creationId xmlns:a16="http://schemas.microsoft.com/office/drawing/2014/main" id="{88F03044-294E-00AE-7C1E-10D34C2235FD}"/>
                </a:ext>
              </a:extLst>
            </p:cNvPr>
            <p:cNvSpPr/>
            <p:nvPr/>
          </p:nvSpPr>
          <p:spPr>
            <a:xfrm>
              <a:off x="11762041" y="16420742"/>
              <a:ext cx="10022541" cy="160404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a:p>
          </p:txBody>
        </p:sp>
        <p:sp>
          <p:nvSpPr>
            <p:cNvPr id="26" name="Rectangle 25">
              <a:extLst>
                <a:ext uri="{FF2B5EF4-FFF2-40B4-BE49-F238E27FC236}">
                  <a16:creationId xmlns:a16="http://schemas.microsoft.com/office/drawing/2014/main" id="{404FD70F-A4B4-D0A7-62A3-44CD8F550744}"/>
                </a:ext>
              </a:extLst>
            </p:cNvPr>
            <p:cNvSpPr/>
            <p:nvPr/>
          </p:nvSpPr>
          <p:spPr>
            <a:xfrm>
              <a:off x="11481081" y="14904103"/>
              <a:ext cx="9978583" cy="16135989"/>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1" dirty="0"/>
            </a:p>
          </p:txBody>
        </p:sp>
      </p:grpSp>
      <p:sp>
        <p:nvSpPr>
          <p:cNvPr id="28" name="TextBox 27">
            <a:extLst>
              <a:ext uri="{FF2B5EF4-FFF2-40B4-BE49-F238E27FC236}">
                <a16:creationId xmlns:a16="http://schemas.microsoft.com/office/drawing/2014/main" id="{1B2D831A-B51C-9C5A-F116-19D656EE9A0B}"/>
              </a:ext>
            </a:extLst>
          </p:cNvPr>
          <p:cNvSpPr txBox="1"/>
          <p:nvPr/>
        </p:nvSpPr>
        <p:spPr>
          <a:xfrm>
            <a:off x="30464122" y="29616963"/>
            <a:ext cx="12193142" cy="1754326"/>
          </a:xfrm>
          <a:prstGeom prst="rect">
            <a:avLst/>
          </a:prstGeom>
          <a:noFill/>
        </p:spPr>
        <p:txBody>
          <a:bodyPr wrap="square" rtlCol="0">
            <a:spAutoFit/>
          </a:bodyPr>
          <a:lstStyle/>
          <a:p>
            <a:r>
              <a:rPr lang="en-US" sz="3600" dirty="0">
                <a:solidFill>
                  <a:schemeClr val="bg1"/>
                </a:solidFill>
              </a:rPr>
              <a:t>This project was supported by the NIFA-REEU Project 2021-10356. As well as my mentors Nora Pearson and Jennifer Nicklay for the support and assistance throughout this whole summer. </a:t>
            </a:r>
          </a:p>
        </p:txBody>
      </p:sp>
      <p:sp>
        <p:nvSpPr>
          <p:cNvPr id="32" name="Rectangle 31">
            <a:extLst>
              <a:ext uri="{FF2B5EF4-FFF2-40B4-BE49-F238E27FC236}">
                <a16:creationId xmlns:a16="http://schemas.microsoft.com/office/drawing/2014/main" id="{E4EC8404-DC65-0474-3CEC-60102A2527CD}"/>
              </a:ext>
            </a:extLst>
          </p:cNvPr>
          <p:cNvSpPr/>
          <p:nvPr/>
        </p:nvSpPr>
        <p:spPr>
          <a:xfrm>
            <a:off x="30250799" y="28306055"/>
            <a:ext cx="8229600" cy="7707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ctr"/>
          <a:lstStyle/>
          <a:p>
            <a:r>
              <a:rPr lang="en-US" sz="3600" dirty="0">
                <a:solidFill>
                  <a:schemeClr val="accent1">
                    <a:lumMod val="75000"/>
                  </a:schemeClr>
                </a:solidFill>
                <a:latin typeface="Amaranth" panose="02000503050000020004" pitchFamily="2" charset="0"/>
                <a:cs typeface="Times New Roman" pitchFamily="18" charset="0"/>
              </a:rPr>
              <a:t>Acknowledgments</a:t>
            </a:r>
          </a:p>
        </p:txBody>
      </p:sp>
      <p:pic>
        <p:nvPicPr>
          <p:cNvPr id="7" name="Picture 6">
            <a:extLst>
              <a:ext uri="{FF2B5EF4-FFF2-40B4-BE49-F238E27FC236}">
                <a16:creationId xmlns:a16="http://schemas.microsoft.com/office/drawing/2014/main" id="{D2366EE4-5586-5603-4999-69265D9C6BCE}"/>
              </a:ext>
            </a:extLst>
          </p:cNvPr>
          <p:cNvPicPr>
            <a:picLocks noChangeAspect="1"/>
          </p:cNvPicPr>
          <p:nvPr/>
        </p:nvPicPr>
        <p:blipFill>
          <a:blip r:embed="rId4"/>
          <a:stretch>
            <a:fillRect/>
          </a:stretch>
        </p:blipFill>
        <p:spPr>
          <a:xfrm>
            <a:off x="35737800" y="196889"/>
            <a:ext cx="8478982" cy="4769427"/>
          </a:xfrm>
          <a:prstGeom prst="rect">
            <a:avLst/>
          </a:prstGeom>
        </p:spPr>
      </p:pic>
      <p:pic>
        <p:nvPicPr>
          <p:cNvPr id="13" name="Picture 12">
            <a:extLst>
              <a:ext uri="{FF2B5EF4-FFF2-40B4-BE49-F238E27FC236}">
                <a16:creationId xmlns:a16="http://schemas.microsoft.com/office/drawing/2014/main" id="{0C171C2A-FAC5-B1CA-A141-E7DB828FC651}"/>
              </a:ext>
            </a:extLst>
          </p:cNvPr>
          <p:cNvPicPr>
            <a:picLocks noChangeAspect="1"/>
          </p:cNvPicPr>
          <p:nvPr/>
        </p:nvPicPr>
        <p:blipFill>
          <a:blip r:embed="rId5"/>
          <a:stretch>
            <a:fillRect/>
          </a:stretch>
        </p:blipFill>
        <p:spPr>
          <a:xfrm>
            <a:off x="-33528" y="213206"/>
            <a:ext cx="8229600" cy="3241964"/>
          </a:xfrm>
          <a:prstGeom prst="rect">
            <a:avLst/>
          </a:prstGeom>
        </p:spPr>
      </p:pic>
      <p:pic>
        <p:nvPicPr>
          <p:cNvPr id="16" name="Picture 15">
            <a:extLst>
              <a:ext uri="{FF2B5EF4-FFF2-40B4-BE49-F238E27FC236}">
                <a16:creationId xmlns:a16="http://schemas.microsoft.com/office/drawing/2014/main" id="{2712E918-4AE2-FB5A-59B8-BFF195594F2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29120134" y="13099910"/>
            <a:ext cx="5137147" cy="3852860"/>
          </a:xfrm>
          <a:prstGeom prst="rect">
            <a:avLst/>
          </a:prstGeom>
        </p:spPr>
      </p:pic>
      <p:pic>
        <p:nvPicPr>
          <p:cNvPr id="20" name="Picture 19">
            <a:extLst>
              <a:ext uri="{FF2B5EF4-FFF2-40B4-BE49-F238E27FC236}">
                <a16:creationId xmlns:a16="http://schemas.microsoft.com/office/drawing/2014/main" id="{EF04AA5E-A129-15CB-59D3-1FAA4C94CB6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37411060" y="6602092"/>
            <a:ext cx="6370973" cy="4778231"/>
          </a:xfrm>
          <a:prstGeom prst="rect">
            <a:avLst/>
          </a:prstGeom>
        </p:spPr>
      </p:pic>
      <p:sp>
        <p:nvSpPr>
          <p:cNvPr id="89" name="Rectangle 88"/>
          <p:cNvSpPr/>
          <p:nvPr/>
        </p:nvSpPr>
        <p:spPr>
          <a:xfrm>
            <a:off x="6732" y="5526939"/>
            <a:ext cx="82296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ctr"/>
          <a:lstStyle/>
          <a:p>
            <a:r>
              <a:rPr lang="en-US" sz="3600" dirty="0">
                <a:solidFill>
                  <a:schemeClr val="accent1">
                    <a:lumMod val="75000"/>
                  </a:schemeClr>
                </a:solidFill>
                <a:latin typeface="Amaranth" panose="02000503050000020004" pitchFamily="2" charset="0"/>
                <a:cs typeface="Times New Roman" pitchFamily="18" charset="0"/>
              </a:rPr>
              <a:t>Introduction</a:t>
            </a:r>
          </a:p>
        </p:txBody>
      </p:sp>
      <p:sp>
        <p:nvSpPr>
          <p:cNvPr id="31" name="Text Placeholder 5">
            <a:extLst>
              <a:ext uri="{FF2B5EF4-FFF2-40B4-BE49-F238E27FC236}">
                <a16:creationId xmlns:a16="http://schemas.microsoft.com/office/drawing/2014/main" id="{8E2471C4-5166-47DE-B451-5D00AF9C9823}"/>
              </a:ext>
            </a:extLst>
          </p:cNvPr>
          <p:cNvSpPr txBox="1"/>
          <p:nvPr/>
        </p:nvSpPr>
        <p:spPr>
          <a:xfrm>
            <a:off x="8482942" y="3673759"/>
            <a:ext cx="26873068" cy="1477328"/>
          </a:xfrm>
          <a:prstGeom prst="rect">
            <a:avLst/>
          </a:prstGeom>
        </p:spPr>
        <p:txBody>
          <a:bodyPr wrap="square"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spcBef>
                <a:spcPts val="0"/>
              </a:spcBef>
              <a:spcAft>
                <a:spcPts val="0"/>
              </a:spcAft>
            </a:pPr>
            <a:r>
              <a:rPr lang="en-US" sz="3200" dirty="0">
                <a:solidFill>
                  <a:schemeClr val="tx2">
                    <a:lumMod val="75000"/>
                  </a:schemeClr>
                </a:solidFill>
                <a:latin typeface=""/>
                <a:cs typeface="Tunga" panose="020B0502040204020203" pitchFamily="34" charset="0"/>
              </a:rPr>
              <a:t>Cecilia Cole</a:t>
            </a:r>
            <a:r>
              <a:rPr lang="en-US" sz="3200" baseline="30000" dirty="0">
                <a:solidFill>
                  <a:schemeClr val="tx2">
                    <a:lumMod val="75000"/>
                  </a:schemeClr>
                </a:solidFill>
                <a:latin typeface=""/>
                <a:cs typeface="Tunga" panose="020B0502040204020203" pitchFamily="34" charset="0"/>
              </a:rPr>
              <a:t>1</a:t>
            </a:r>
            <a:r>
              <a:rPr lang="en-US" sz="3200" dirty="0">
                <a:solidFill>
                  <a:schemeClr val="tx2">
                    <a:lumMod val="75000"/>
                  </a:schemeClr>
                </a:solidFill>
                <a:latin typeface=""/>
                <a:cs typeface="Tunga" panose="020B0502040204020203" pitchFamily="34" charset="0"/>
              </a:rPr>
              <a:t>, Jennifer Nicklay</a:t>
            </a:r>
            <a:r>
              <a:rPr lang="en-US" sz="3200" baseline="30000" dirty="0">
                <a:solidFill>
                  <a:schemeClr val="tx2">
                    <a:lumMod val="75000"/>
                  </a:schemeClr>
                </a:solidFill>
                <a:latin typeface=""/>
                <a:cs typeface="Tunga" panose="020B0502040204020203" pitchFamily="34" charset="0"/>
              </a:rPr>
              <a:t>2</a:t>
            </a:r>
            <a:r>
              <a:rPr lang="en-US" sz="3200" dirty="0">
                <a:solidFill>
                  <a:schemeClr val="tx2">
                    <a:lumMod val="75000"/>
                  </a:schemeClr>
                </a:solidFill>
                <a:latin typeface=""/>
                <a:cs typeface="Tunga" panose="020B0502040204020203" pitchFamily="34" charset="0"/>
              </a:rPr>
              <a:t>, Nora Pearson</a:t>
            </a:r>
            <a:r>
              <a:rPr lang="en-US" sz="3200" baseline="30000" dirty="0">
                <a:solidFill>
                  <a:schemeClr val="tx2">
                    <a:lumMod val="75000"/>
                  </a:schemeClr>
                </a:solidFill>
                <a:latin typeface=""/>
                <a:cs typeface="Tunga" panose="020B0502040204020203" pitchFamily="34" charset="0"/>
              </a:rPr>
              <a:t>2</a:t>
            </a:r>
            <a:r>
              <a:rPr lang="en-US" sz="3200" dirty="0">
                <a:solidFill>
                  <a:schemeClr val="tx2">
                    <a:lumMod val="75000"/>
                  </a:schemeClr>
                </a:solidFill>
                <a:latin typeface=""/>
                <a:cs typeface="Tunga" panose="020B0502040204020203" pitchFamily="34" charset="0"/>
              </a:rPr>
              <a:t>, Mary Rogers</a:t>
            </a:r>
            <a:r>
              <a:rPr lang="en-US" sz="3200" baseline="30000" dirty="0">
                <a:solidFill>
                  <a:schemeClr val="tx2">
                    <a:lumMod val="75000"/>
                  </a:schemeClr>
                </a:solidFill>
                <a:latin typeface=""/>
                <a:cs typeface="Tunga" panose="020B0502040204020203" pitchFamily="34" charset="0"/>
              </a:rPr>
              <a:t>3</a:t>
            </a:r>
            <a:r>
              <a:rPr lang="en-US" sz="3200" dirty="0">
                <a:solidFill>
                  <a:schemeClr val="tx2">
                    <a:lumMod val="75000"/>
                  </a:schemeClr>
                </a:solidFill>
                <a:latin typeface=""/>
                <a:cs typeface="Tunga" panose="020B0502040204020203" pitchFamily="34" charset="0"/>
              </a:rPr>
              <a:t>, and Nic Jelinski</a:t>
            </a:r>
            <a:r>
              <a:rPr lang="en-US" sz="3200" baseline="30000" dirty="0">
                <a:solidFill>
                  <a:schemeClr val="tx2">
                    <a:lumMod val="75000"/>
                  </a:schemeClr>
                </a:solidFill>
                <a:latin typeface=""/>
                <a:cs typeface="Tunga" panose="020B0502040204020203" pitchFamily="34" charset="0"/>
              </a:rPr>
              <a:t>2</a:t>
            </a:r>
            <a:endParaRPr lang="en-US" sz="3200" dirty="0">
              <a:solidFill>
                <a:schemeClr val="tx2">
                  <a:lumMod val="75000"/>
                </a:schemeClr>
              </a:solidFill>
              <a:latin typeface=""/>
              <a:cs typeface="Tunga" panose="020B0502040204020203" pitchFamily="34" charset="0"/>
            </a:endParaRPr>
          </a:p>
          <a:p>
            <a:pPr algn="ctr" fontAlgn="base">
              <a:spcBef>
                <a:spcPts val="0"/>
              </a:spcBef>
              <a:spcAft>
                <a:spcPts val="0"/>
              </a:spcAft>
              <a:buFont typeface="+mj-lt"/>
              <a:buAutoNum type="arabicPeriod"/>
            </a:pPr>
            <a:r>
              <a:rPr lang="en-US" sz="3200" dirty="0">
                <a:solidFill>
                  <a:schemeClr val="tx2">
                    <a:lumMod val="75000"/>
                  </a:schemeClr>
                </a:solidFill>
                <a:latin typeface=""/>
                <a:cs typeface="Tunga" panose="020B0502040204020203" pitchFamily="34" charset="0"/>
              </a:rPr>
              <a:t>Augsburg University, Minneapolis, MN 2.Department of Soil, Water, and Climate, University of Minnesota - Twin Cities, St. Paul, MN 3.Department of Horticultural Science, University of Minnesota - Twin Cities, St. Paul, MN</a:t>
            </a:r>
          </a:p>
        </p:txBody>
      </p:sp>
      <p:pic>
        <p:nvPicPr>
          <p:cNvPr id="9" name="Picture 8">
            <a:extLst>
              <a:ext uri="{FF2B5EF4-FFF2-40B4-BE49-F238E27FC236}">
                <a16:creationId xmlns:a16="http://schemas.microsoft.com/office/drawing/2014/main" id="{515E7F26-64B2-8388-B926-A5100C5F80E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030607" y="15663224"/>
            <a:ext cx="9897436" cy="5655679"/>
          </a:xfrm>
          <a:prstGeom prst="rect">
            <a:avLst/>
          </a:prstGeom>
        </p:spPr>
      </p:pic>
      <p:pic>
        <p:nvPicPr>
          <p:cNvPr id="12" name="Picture 11">
            <a:extLst>
              <a:ext uri="{FF2B5EF4-FFF2-40B4-BE49-F238E27FC236}">
                <a16:creationId xmlns:a16="http://schemas.microsoft.com/office/drawing/2014/main" id="{4E607C98-663C-65A3-254B-B525593F91A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177154" y="22247695"/>
            <a:ext cx="10289860" cy="5879920"/>
          </a:xfrm>
          <a:prstGeom prst="rect">
            <a:avLst/>
          </a:prstGeom>
        </p:spPr>
      </p:pic>
      <p:graphicFrame>
        <p:nvGraphicFramePr>
          <p:cNvPr id="18" name="Chart 17">
            <a:extLst>
              <a:ext uri="{FF2B5EF4-FFF2-40B4-BE49-F238E27FC236}">
                <a16:creationId xmlns:a16="http://schemas.microsoft.com/office/drawing/2014/main" id="{5C006FF8-4D15-1C36-B372-36B3916D6E26}"/>
              </a:ext>
            </a:extLst>
          </p:cNvPr>
          <p:cNvGraphicFramePr>
            <a:graphicFrameLocks/>
          </p:cNvGraphicFramePr>
          <p:nvPr>
            <p:extLst>
              <p:ext uri="{D42A27DB-BD31-4B8C-83A1-F6EECF244321}">
                <p14:modId xmlns:p14="http://schemas.microsoft.com/office/powerpoint/2010/main" val="265906459"/>
              </p:ext>
            </p:extLst>
          </p:nvPr>
        </p:nvGraphicFramePr>
        <p:xfrm>
          <a:off x="13296915" y="7989084"/>
          <a:ext cx="7570083" cy="7037256"/>
        </p:xfrm>
        <a:graphic>
          <a:graphicData uri="http://schemas.openxmlformats.org/drawingml/2006/chart">
            <c:chart xmlns:c="http://schemas.openxmlformats.org/drawingml/2006/chart" xmlns:r="http://schemas.openxmlformats.org/officeDocument/2006/relationships" r:id="rId10"/>
          </a:graphicData>
        </a:graphic>
      </p:graphicFrame>
      <p:pic>
        <p:nvPicPr>
          <p:cNvPr id="15" name="Picture 14">
            <a:extLst>
              <a:ext uri="{FF2B5EF4-FFF2-40B4-BE49-F238E27FC236}">
                <a16:creationId xmlns:a16="http://schemas.microsoft.com/office/drawing/2014/main" id="{F1784A6D-F752-FD9A-452A-866609BF5149}"/>
              </a:ext>
            </a:extLst>
          </p:cNvPr>
          <p:cNvPicPr>
            <a:picLocks noChangeAspect="1"/>
          </p:cNvPicPr>
          <p:nvPr/>
        </p:nvPicPr>
        <p:blipFill rotWithShape="1">
          <a:blip r:embed="rId11">
            <a:extLst>
              <a:ext uri="{28A0092B-C50C-407E-A947-70E740481C1C}">
                <a14:useLocalDpi xmlns:a14="http://schemas.microsoft.com/office/drawing/2010/main" val="0"/>
              </a:ext>
            </a:extLst>
          </a:blip>
          <a:srcRect l="18048" r="19867"/>
          <a:stretch/>
        </p:blipFill>
        <p:spPr>
          <a:xfrm rot="5400000">
            <a:off x="3637077" y="24809722"/>
            <a:ext cx="5258669" cy="6635786"/>
          </a:xfrm>
          <a:prstGeom prst="rect">
            <a:avLst/>
          </a:prstGeom>
        </p:spPr>
      </p:pic>
      <p:sp>
        <p:nvSpPr>
          <p:cNvPr id="60" name="TextBox 59">
            <a:extLst>
              <a:ext uri="{FF2B5EF4-FFF2-40B4-BE49-F238E27FC236}">
                <a16:creationId xmlns:a16="http://schemas.microsoft.com/office/drawing/2014/main" id="{B98D58FC-8D54-FFB5-2270-CAD4794A4338}"/>
              </a:ext>
            </a:extLst>
          </p:cNvPr>
          <p:cNvSpPr txBox="1"/>
          <p:nvPr/>
        </p:nvSpPr>
        <p:spPr>
          <a:xfrm>
            <a:off x="21081672" y="8492327"/>
            <a:ext cx="5750192" cy="5397953"/>
          </a:xfrm>
          <a:prstGeom prst="rect">
            <a:avLst/>
          </a:prstGeom>
          <a:noFill/>
        </p:spPr>
        <p:txBody>
          <a:bodyPr wrap="square" rtlCol="0">
            <a:spAutoFit/>
          </a:bodyPr>
          <a:lstStyle/>
          <a:p>
            <a:r>
              <a:rPr lang="en-US" sz="4364" dirty="0">
                <a:solidFill>
                  <a:srgbClr val="000000"/>
                </a:solidFill>
                <a:latin typeface="Ubuntu" panose="020B0504030602030204" pitchFamily="34" charset="0"/>
              </a:rPr>
              <a:t>Amount of weeds per species</a:t>
            </a:r>
            <a:endParaRPr lang="en-US" sz="4364" dirty="0">
              <a:solidFill>
                <a:srgbClr val="000000"/>
              </a:solidFill>
            </a:endParaRPr>
          </a:p>
          <a:p>
            <a:r>
              <a:rPr lang="en-US" sz="2182" dirty="0">
                <a:solidFill>
                  <a:srgbClr val="000000"/>
                </a:solidFill>
                <a:latin typeface="Ubuntu" panose="020B0504030602030204" pitchFamily="34" charset="0"/>
              </a:rPr>
              <a:t>Graph 1. highlights the amount of weeds and the different species pulled during Weed Biomass Sampling. Seeing the different species next to each other shows up the differences in quantity between the species of “weeds”. Grasses are observed more frequently, with Lambs Quarter coming second.</a:t>
            </a:r>
            <a:endParaRPr lang="en-US" sz="2182" dirty="0">
              <a:solidFill>
                <a:srgbClr val="000000"/>
              </a:solidFill>
            </a:endParaRPr>
          </a:p>
          <a:p>
            <a:br>
              <a:rPr lang="en-US" sz="4364" dirty="0"/>
            </a:br>
            <a:br>
              <a:rPr lang="en-US" sz="873" dirty="0"/>
            </a:br>
            <a:endParaRPr lang="en-US" sz="3055" dirty="0"/>
          </a:p>
        </p:txBody>
      </p:sp>
      <p:sp>
        <p:nvSpPr>
          <p:cNvPr id="61" name="TextBox 60">
            <a:extLst>
              <a:ext uri="{FF2B5EF4-FFF2-40B4-BE49-F238E27FC236}">
                <a16:creationId xmlns:a16="http://schemas.microsoft.com/office/drawing/2014/main" id="{951A2F58-D1B9-8A7C-E4AF-61CCF4907866}"/>
              </a:ext>
            </a:extLst>
          </p:cNvPr>
          <p:cNvSpPr txBox="1"/>
          <p:nvPr/>
        </p:nvSpPr>
        <p:spPr>
          <a:xfrm>
            <a:off x="13232109" y="16129613"/>
            <a:ext cx="4616308" cy="5129289"/>
          </a:xfrm>
          <a:prstGeom prst="rect">
            <a:avLst/>
          </a:prstGeom>
          <a:noFill/>
        </p:spPr>
        <p:txBody>
          <a:bodyPr wrap="square" rtlCol="0">
            <a:spAutoFit/>
          </a:bodyPr>
          <a:lstStyle/>
          <a:p>
            <a:r>
              <a:rPr lang="en-US" sz="4364" dirty="0">
                <a:solidFill>
                  <a:srgbClr val="000000"/>
                </a:solidFill>
                <a:latin typeface="Ubuntu" panose="020B0504030602030204" pitchFamily="34" charset="0"/>
              </a:rPr>
              <a:t>Changes in weed biomass across July </a:t>
            </a:r>
            <a:endParaRPr lang="en-US" sz="4364" dirty="0">
              <a:solidFill>
                <a:srgbClr val="000000"/>
              </a:solidFill>
            </a:endParaRPr>
          </a:p>
          <a:p>
            <a:r>
              <a:rPr lang="en-US" sz="2182" dirty="0">
                <a:solidFill>
                  <a:srgbClr val="000000"/>
                </a:solidFill>
                <a:latin typeface="Ubuntu" panose="020B0504030602030204" pitchFamily="34" charset="0"/>
              </a:rPr>
              <a:t>Graph 2. shows us the differences between each Mulch treatments and the amount of weeds each Biomass Sampling Session throughout July. Our preliminary results indicate that shredded Cardboard Mulch is an adequate mulch to keep down weeds and Straw is a good alternative. </a:t>
            </a:r>
            <a:endParaRPr lang="en-US" sz="12000" dirty="0"/>
          </a:p>
        </p:txBody>
      </p:sp>
      <p:sp>
        <p:nvSpPr>
          <p:cNvPr id="62" name="TextBox 61">
            <a:extLst>
              <a:ext uri="{FF2B5EF4-FFF2-40B4-BE49-F238E27FC236}">
                <a16:creationId xmlns:a16="http://schemas.microsoft.com/office/drawing/2014/main" id="{9E2C86EE-0F23-6E7F-8DDA-A0C4CA2C5858}"/>
              </a:ext>
            </a:extLst>
          </p:cNvPr>
          <p:cNvSpPr txBox="1"/>
          <p:nvPr/>
        </p:nvSpPr>
        <p:spPr>
          <a:xfrm>
            <a:off x="23823802" y="23053457"/>
            <a:ext cx="4104242" cy="3786101"/>
          </a:xfrm>
          <a:prstGeom prst="rect">
            <a:avLst/>
          </a:prstGeom>
          <a:noFill/>
        </p:spPr>
        <p:txBody>
          <a:bodyPr wrap="square" rtlCol="0">
            <a:spAutoFit/>
          </a:bodyPr>
          <a:lstStyle/>
          <a:p>
            <a:r>
              <a:rPr lang="en-US" sz="4364" dirty="0">
                <a:solidFill>
                  <a:srgbClr val="000000"/>
                </a:solidFill>
                <a:latin typeface="Ubuntu" panose="020B0504030602030204" pitchFamily="34" charset="0"/>
              </a:rPr>
              <a:t>Dry biomass of weeds</a:t>
            </a:r>
            <a:endParaRPr lang="en-US" sz="4364" dirty="0">
              <a:solidFill>
                <a:srgbClr val="000000"/>
              </a:solidFill>
            </a:endParaRPr>
          </a:p>
          <a:p>
            <a:r>
              <a:rPr lang="en-US" sz="2182" dirty="0">
                <a:solidFill>
                  <a:srgbClr val="000000"/>
                </a:solidFill>
                <a:latin typeface="Ubuntu" panose="020B0504030602030204" pitchFamily="34" charset="0"/>
              </a:rPr>
              <a:t>Graph 3</a:t>
            </a:r>
            <a:r>
              <a:rPr lang="en-US" sz="4364" dirty="0">
                <a:solidFill>
                  <a:srgbClr val="000000"/>
                </a:solidFill>
                <a:latin typeface="Ubuntu" panose="020B0504030602030204" pitchFamily="34" charset="0"/>
              </a:rPr>
              <a:t>. </a:t>
            </a:r>
            <a:r>
              <a:rPr lang="en-US" sz="2182" dirty="0">
                <a:solidFill>
                  <a:srgbClr val="000000"/>
                </a:solidFill>
                <a:latin typeface="Ubuntu" panose="020B0504030602030204" pitchFamily="34" charset="0"/>
              </a:rPr>
              <a:t>Compares the total weed biomass for each treatment. Preliminary results indicate that shredded cardboard significantly reduces weeds compared to bare soil.  </a:t>
            </a:r>
            <a:endParaRPr lang="en-US" sz="2182" dirty="0">
              <a:solidFill>
                <a:srgbClr val="000000"/>
              </a:solidFill>
            </a:endParaRPr>
          </a:p>
        </p:txBody>
      </p:sp>
      <p:sp>
        <p:nvSpPr>
          <p:cNvPr id="63" name="TextBox 62">
            <a:extLst>
              <a:ext uri="{FF2B5EF4-FFF2-40B4-BE49-F238E27FC236}">
                <a16:creationId xmlns:a16="http://schemas.microsoft.com/office/drawing/2014/main" id="{BDE2BE97-6814-CB2D-7BBD-DA3F0BBC632C}"/>
              </a:ext>
            </a:extLst>
          </p:cNvPr>
          <p:cNvSpPr txBox="1"/>
          <p:nvPr/>
        </p:nvSpPr>
        <p:spPr>
          <a:xfrm>
            <a:off x="29382288" y="5919172"/>
            <a:ext cx="8922108" cy="6370975"/>
          </a:xfrm>
          <a:prstGeom prst="rect">
            <a:avLst/>
          </a:prstGeom>
          <a:noFill/>
        </p:spPr>
        <p:txBody>
          <a:bodyPr wrap="square" rtlCol="0">
            <a:spAutoFit/>
          </a:bodyPr>
          <a:lstStyle/>
          <a:p>
            <a:r>
              <a:rPr lang="en-US" sz="2400" b="1" dirty="0">
                <a:solidFill>
                  <a:schemeClr val="bg1"/>
                </a:solidFill>
                <a:latin typeface="Ubuntu" panose="020B0504030602030204" pitchFamily="34" charset="0"/>
              </a:rPr>
              <a:t>Purslane</a:t>
            </a:r>
            <a:endParaRPr lang="en-US" sz="2400" dirty="0">
              <a:solidFill>
                <a:schemeClr val="bg1"/>
              </a:solidFill>
            </a:endParaRPr>
          </a:p>
          <a:p>
            <a:r>
              <a:rPr lang="en-US" sz="2400" dirty="0">
                <a:solidFill>
                  <a:schemeClr val="bg1"/>
                </a:solidFill>
                <a:latin typeface="Ubuntu" panose="020B0504030602030204" pitchFamily="34" charset="0"/>
              </a:rPr>
              <a:t>Purslane is a popular edible “weed” that is full of dietary minerals and omega 3s.  The small seed, produced by the thousands, needs sufficient water in the soil to germinate and push the small red stem out of the soil. When the small seedling gets enough light and enough water, it grows out its red stem and pops out a couple thick characteristically succulent leaves, thick, squishy and full of water. The small seedling branches out in a cluster with the growing tap root. The clusters get quite large and grow quite long. Purslane seems to struggle to get enough light in both straw and especially cardboard mulch, but in the bare soil , it seems to thrive. The cardboard mulch forces its inhabitants to stretch out underground a bit until it can put out any leaves. </a:t>
            </a:r>
            <a:r>
              <a:rPr lang="en-US" sz="2400" u="sng" dirty="0">
                <a:solidFill>
                  <a:schemeClr val="bg1"/>
                </a:solidFill>
                <a:latin typeface="Ubuntu" panose="020B0504030602030204" pitchFamily="34" charset="0"/>
                <a:hlinkClick r:id="rId12">
                  <a:extLst>
                    <a:ext uri="{A12FA001-AC4F-418D-AE19-62706E023703}">
                      <ahyp:hlinkClr xmlns:ahyp="http://schemas.microsoft.com/office/drawing/2018/hyperlinkcolor" val="tx"/>
                    </a:ext>
                  </a:extLst>
                </a:hlinkClick>
              </a:rPr>
              <a:t>https://hort.extension.wisc.edu/articles/common-purslane-portulaca-oleracea</a:t>
            </a:r>
            <a:br>
              <a:rPr lang="en-US" sz="2400" dirty="0">
                <a:solidFill>
                  <a:schemeClr val="bg1"/>
                </a:solidFill>
              </a:rPr>
            </a:br>
            <a:endParaRPr lang="en-US" sz="2400" dirty="0">
              <a:solidFill>
                <a:schemeClr val="bg1"/>
              </a:solidFill>
            </a:endParaRPr>
          </a:p>
        </p:txBody>
      </p:sp>
      <p:sp>
        <p:nvSpPr>
          <p:cNvPr id="64" name="TextBox 63">
            <a:extLst>
              <a:ext uri="{FF2B5EF4-FFF2-40B4-BE49-F238E27FC236}">
                <a16:creationId xmlns:a16="http://schemas.microsoft.com/office/drawing/2014/main" id="{F1E39B1E-0619-FE9D-80EE-949AB0E653BF}"/>
              </a:ext>
            </a:extLst>
          </p:cNvPr>
          <p:cNvSpPr txBox="1"/>
          <p:nvPr/>
        </p:nvSpPr>
        <p:spPr>
          <a:xfrm>
            <a:off x="33888258" y="12156934"/>
            <a:ext cx="8991149" cy="7109639"/>
          </a:xfrm>
          <a:prstGeom prst="rect">
            <a:avLst/>
          </a:prstGeom>
          <a:noFill/>
        </p:spPr>
        <p:txBody>
          <a:bodyPr wrap="square" rtlCol="0">
            <a:spAutoFit/>
          </a:bodyPr>
          <a:lstStyle/>
          <a:p>
            <a:r>
              <a:rPr lang="en-US" sz="2400" b="1" dirty="0">
                <a:solidFill>
                  <a:schemeClr val="bg1"/>
                </a:solidFill>
                <a:latin typeface="Ubuntu" panose="020B0504030602030204" pitchFamily="34" charset="0"/>
              </a:rPr>
              <a:t>Lambs Quarter</a:t>
            </a:r>
            <a:endParaRPr lang="en-US" sz="2400" dirty="0">
              <a:solidFill>
                <a:schemeClr val="bg1"/>
              </a:solidFill>
            </a:endParaRPr>
          </a:p>
          <a:p>
            <a:r>
              <a:rPr lang="en-US" sz="2400" dirty="0">
                <a:solidFill>
                  <a:schemeClr val="bg1"/>
                </a:solidFill>
                <a:latin typeface="Ubuntu" panose="020B0504030602030204" pitchFamily="34" charset="0"/>
              </a:rPr>
              <a:t>Lambs Quarter is found in our plots everywhere, while they at most grow up to a foot tall, they usually are found at 3 feet tall. As abundant as they are, they are also nutritional.  As we irrigate its home, it starts to germinate and push its way through to the light, its two leaves, pink facing the ground and the green side taking in the wonderful sunlight. After the stem and root system have grown to an adequate size, the leaves grow alternatively reaching for the sun one arrow shaped leaf at a time. Lambs Quarter, if it can push its way through to the sun in the cardboard, it will. The cardboard mulch is about two inches thick, which seems to be the right height to discourage the growth of the illustrious Lambs Quarter. In the straw and bare mulch treatments plots, the lambs quarter seem to grow unadulterated. The colorful stems of a grown Lambs Quarter require a significant portion of nitrogen in order to grow. Because the Shredded Cardboard adds Carbon into the soil through its decomposition, this could become troublesome. </a:t>
            </a:r>
            <a:endParaRPr lang="en-US" sz="2400" dirty="0">
              <a:solidFill>
                <a:schemeClr val="bg1"/>
              </a:solidFill>
            </a:endParaRPr>
          </a:p>
          <a:p>
            <a:r>
              <a:rPr lang="en-US" sz="2400" b="1" u="sng" dirty="0">
                <a:solidFill>
                  <a:schemeClr val="bg1"/>
                </a:solidFill>
                <a:latin typeface="Ubuntu" panose="020B0504030602030204" pitchFamily="34" charset="0"/>
                <a:hlinkClick r:id="rId13">
                  <a:extLst>
                    <a:ext uri="{A12FA001-AC4F-418D-AE19-62706E023703}">
                      <ahyp:hlinkClr xmlns:ahyp="http://schemas.microsoft.com/office/drawing/2018/hyperlinkcolor" val="tx"/>
                    </a:ext>
                  </a:extLst>
                </a:hlinkClick>
              </a:rPr>
              <a:t>https://blogs.cornell.edu/weedid/common-lambsquarters/</a:t>
            </a:r>
            <a:endParaRPr lang="en-US" sz="2400" dirty="0">
              <a:solidFill>
                <a:schemeClr val="bg1"/>
              </a:solidFill>
            </a:endParaRPr>
          </a:p>
        </p:txBody>
      </p:sp>
      <p:sp>
        <p:nvSpPr>
          <p:cNvPr id="66" name="TextBox 65">
            <a:extLst>
              <a:ext uri="{FF2B5EF4-FFF2-40B4-BE49-F238E27FC236}">
                <a16:creationId xmlns:a16="http://schemas.microsoft.com/office/drawing/2014/main" id="{784D8DA7-507F-AD59-D746-567DB4DE4216}"/>
              </a:ext>
            </a:extLst>
          </p:cNvPr>
          <p:cNvSpPr txBox="1"/>
          <p:nvPr/>
        </p:nvSpPr>
        <p:spPr>
          <a:xfrm>
            <a:off x="29382288" y="20124416"/>
            <a:ext cx="8825143" cy="6370975"/>
          </a:xfrm>
          <a:prstGeom prst="rect">
            <a:avLst/>
          </a:prstGeom>
          <a:noFill/>
        </p:spPr>
        <p:txBody>
          <a:bodyPr wrap="square" rtlCol="0">
            <a:spAutoFit/>
          </a:bodyPr>
          <a:lstStyle/>
          <a:p>
            <a:r>
              <a:rPr lang="en-US" sz="2400" b="1" dirty="0">
                <a:solidFill>
                  <a:schemeClr val="bg1"/>
                </a:solidFill>
                <a:latin typeface="Ubuntu" panose="020B0504030602030204" pitchFamily="34" charset="0"/>
              </a:rPr>
              <a:t>Barnyard Grass</a:t>
            </a:r>
            <a:endParaRPr lang="en-US" sz="2400" dirty="0">
              <a:solidFill>
                <a:schemeClr val="bg1"/>
              </a:solidFill>
            </a:endParaRPr>
          </a:p>
          <a:p>
            <a:r>
              <a:rPr lang="en-US" sz="2400" dirty="0">
                <a:solidFill>
                  <a:schemeClr val="bg1"/>
                </a:solidFill>
                <a:latin typeface="Ubuntu" panose="020B0504030602030204" pitchFamily="34" charset="0"/>
              </a:rPr>
              <a:t>Barnyard grass is non-native to this region and is from the New England area. The flat, small blade of grass pushes its way through the soil with ease as its fibrous root system makes its way through the soil to find the nutrients if needed. While small at first, once the grass grows many more blades, those roots really branch out. Because the cardboard mulch creates a kind of shell and is too tightly packed that the small and flimsy blade of grass, it is too hard for the grass to reach for the sun, although, if the original small blade makes it through, the rest is quite easy as there is more than enough water and little to no competition. The straw and bare soil plots offer the grass much space to grow deep into the soil, and the original blade pushes and slips its way past the straw to grow up tall enough to flatten out. </a:t>
            </a:r>
            <a:endParaRPr lang="en-US" sz="2400" dirty="0">
              <a:solidFill>
                <a:schemeClr val="bg1"/>
              </a:solidFill>
            </a:endParaRPr>
          </a:p>
          <a:p>
            <a:r>
              <a:rPr lang="en-US" sz="2400" u="sng" dirty="0">
                <a:solidFill>
                  <a:schemeClr val="bg1"/>
                </a:solidFill>
                <a:latin typeface="Ubuntu" panose="020B0504030602030204" pitchFamily="34" charset="0"/>
                <a:hlinkClick r:id="rId14">
                  <a:extLst>
                    <a:ext uri="{A12FA001-AC4F-418D-AE19-62706E023703}">
                      <ahyp:hlinkClr xmlns:ahyp="http://schemas.microsoft.com/office/drawing/2018/hyperlinkcolor" val="tx"/>
                    </a:ext>
                  </a:extLst>
                </a:hlinkClick>
              </a:rPr>
              <a:t>https://gobotany.nativeplanttrust.org/species/echinochloa/crus-galli/</a:t>
            </a:r>
            <a:endParaRPr lang="en-US" sz="2400" dirty="0">
              <a:solidFill>
                <a:schemeClr val="bg1"/>
              </a:solidFill>
            </a:endParaRPr>
          </a:p>
        </p:txBody>
      </p:sp>
    </p:spTree>
    <p:extLst>
      <p:ext uri="{BB962C8B-B14F-4D97-AF65-F5344CB8AC3E}">
        <p14:creationId xmlns:p14="http://schemas.microsoft.com/office/powerpoint/2010/main" val="257429782"/>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ruminativemauve|08-202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Calibri"/>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9968</TotalTime>
  <Words>1209</Words>
  <Application>Microsoft Macintosh PowerPoint</Application>
  <PresentationFormat>Custom</PresentationFormat>
  <Paragraphs>32</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Titillium Web</vt:lpstr>
      <vt:lpstr>Amaranth</vt:lpstr>
      <vt:lpstr>Ubuntu</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dc:creator>
  <cp:lastModifiedBy>Nora B Pearson</cp:lastModifiedBy>
  <cp:revision>57</cp:revision>
  <cp:lastPrinted>2023-08-08T02:13:53Z</cp:lastPrinted>
  <dcterms:created xsi:type="dcterms:W3CDTF">2012-07-09T21:51:14Z</dcterms:created>
  <dcterms:modified xsi:type="dcterms:W3CDTF">2023-08-08T20:13:49Z</dcterms:modified>
</cp:coreProperties>
</file>

<file path=docProps/thumbnail.jpeg>
</file>